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16" r:id="rId2"/>
    <p:sldId id="322" r:id="rId3"/>
    <p:sldId id="323" r:id="rId4"/>
    <p:sldId id="317" r:id="rId5"/>
    <p:sldId id="318" r:id="rId6"/>
    <p:sldId id="319" r:id="rId7"/>
    <p:sldId id="320" r:id="rId8"/>
    <p:sldId id="265" r:id="rId9"/>
    <p:sldId id="312" r:id="rId10"/>
    <p:sldId id="257" r:id="rId11"/>
    <p:sldId id="258" r:id="rId12"/>
    <p:sldId id="273" r:id="rId13"/>
    <p:sldId id="256" r:id="rId14"/>
    <p:sldId id="259" r:id="rId15"/>
    <p:sldId id="260" r:id="rId16"/>
    <p:sldId id="261" r:id="rId17"/>
    <p:sldId id="262" r:id="rId18"/>
    <p:sldId id="263" r:id="rId19"/>
    <p:sldId id="264" r:id="rId20"/>
    <p:sldId id="272" r:id="rId21"/>
    <p:sldId id="302" r:id="rId22"/>
    <p:sldId id="283" r:id="rId23"/>
    <p:sldId id="267" r:id="rId24"/>
    <p:sldId id="268" r:id="rId25"/>
    <p:sldId id="266" r:id="rId26"/>
    <p:sldId id="269" r:id="rId27"/>
    <p:sldId id="270" r:id="rId28"/>
    <p:sldId id="297" r:id="rId29"/>
    <p:sldId id="298" r:id="rId30"/>
    <p:sldId id="300" r:id="rId31"/>
    <p:sldId id="301" r:id="rId32"/>
    <p:sldId id="299" r:id="rId33"/>
    <p:sldId id="308" r:id="rId34"/>
    <p:sldId id="275" r:id="rId35"/>
    <p:sldId id="286" r:id="rId36"/>
    <p:sldId id="294" r:id="rId37"/>
    <p:sldId id="295" r:id="rId38"/>
    <p:sldId id="306" r:id="rId39"/>
    <p:sldId id="310" r:id="rId40"/>
    <p:sldId id="305" r:id="rId41"/>
    <p:sldId id="303" r:id="rId42"/>
    <p:sldId id="296" r:id="rId43"/>
    <p:sldId id="288" r:id="rId44"/>
    <p:sldId id="292" r:id="rId45"/>
    <p:sldId id="324" r:id="rId46"/>
    <p:sldId id="271" r:id="rId47"/>
    <p:sldId id="309" r:id="rId48"/>
    <p:sldId id="315" r:id="rId49"/>
    <p:sldId id="278" r:id="rId50"/>
    <p:sldId id="276" r:id="rId51"/>
    <p:sldId id="282" r:id="rId52"/>
    <p:sldId id="290" r:id="rId53"/>
    <p:sldId id="293" r:id="rId54"/>
    <p:sldId id="291" r:id="rId55"/>
    <p:sldId id="285" r:id="rId56"/>
    <p:sldId id="280" r:id="rId57"/>
    <p:sldId id="279" r:id="rId58"/>
    <p:sldId id="287" r:id="rId59"/>
    <p:sldId id="311" r:id="rId60"/>
    <p:sldId id="314" r:id="rId61"/>
    <p:sldId id="325" r:id="rId62"/>
    <p:sldId id="307" r:id="rId63"/>
    <p:sldId id="321" r:id="rId64"/>
    <p:sldId id="326" r:id="rId65"/>
    <p:sldId id="284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6E6E6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5498" autoAdjust="0"/>
  </p:normalViewPr>
  <p:slideViewPr>
    <p:cSldViewPr snapToGrid="0">
      <p:cViewPr varScale="1">
        <p:scale>
          <a:sx n="66" d="100"/>
          <a:sy n="66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BF4B-B72B-4E81-BFEC-C839920194FA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2502-9714-4744-917D-5D46196150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6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이번 프로젝트 발표를 맡게 된 </a:t>
            </a:r>
            <a:r>
              <a:rPr lang="ko-KR" altLang="en-US" dirty="0" err="1" smtClean="0"/>
              <a:t>윤선준이라고</a:t>
            </a:r>
            <a:r>
              <a:rPr lang="ko-KR" altLang="en-US" dirty="0" smtClean="0"/>
              <a:t>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프로젝트는 총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가지를 준비했으며 먼저 </a:t>
            </a:r>
            <a:r>
              <a:rPr lang="en-US" altLang="ko-KR" dirty="0" smtClean="0"/>
              <a:t>PCB </a:t>
            </a:r>
            <a:r>
              <a:rPr lang="ko-KR" altLang="en-US" dirty="0" smtClean="0"/>
              <a:t>불량 검출 프로젝트를 소개해드리겠습니다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19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en-US" altLang="ko-KR" dirty="0" smtClean="0"/>
              <a:t>Gray Image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이렇고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039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차이를 보여드리기 위해 </a:t>
            </a:r>
            <a:r>
              <a:rPr lang="ko-KR" altLang="en-US" dirty="0" err="1" smtClean="0"/>
              <a:t>절대값차</a:t>
            </a:r>
            <a:r>
              <a:rPr lang="ko-KR" altLang="en-US" dirty="0" smtClean="0"/>
              <a:t> 연산으로 시각화 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55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불량 데이터셋에서 각각의 결함을 추출했고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75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추출한 결함은 총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가지이며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319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각각의 결함은 이해하기 쉽게 정리해보았습니다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25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각 결함을 데이터 증강 시켜 모델의 성능을 향상시키기로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812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모델 학습에는 전이 학습 모델인 </a:t>
            </a:r>
            <a:r>
              <a:rPr lang="en-US" altLang="ko-KR" dirty="0" smtClean="0"/>
              <a:t>VGG16</a:t>
            </a:r>
            <a:r>
              <a:rPr lang="ko-KR" altLang="en-US" dirty="0" smtClean="0"/>
              <a:t>을 사용했고 </a:t>
            </a:r>
            <a:endParaRPr lang="en-US" altLang="ko-KR" dirty="0" smtClean="0"/>
          </a:p>
          <a:p>
            <a:r>
              <a:rPr lang="ko-KR" altLang="en-US" dirty="0" smtClean="0"/>
              <a:t>기대효과는 보시는 것과 같습니다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전이 학습 모델</a:t>
            </a:r>
            <a:r>
              <a:rPr lang="ko-KR" altLang="en-US" baseline="0" dirty="0" smtClean="0"/>
              <a:t> 사용했을 때 기대효과가 정말인지를 확인하기 위해 </a:t>
            </a:r>
            <a:endParaRPr lang="en-US" altLang="ko-KR" baseline="0" dirty="0" smtClean="0"/>
          </a:p>
          <a:p>
            <a:r>
              <a:rPr lang="ko-KR" altLang="en-US" baseline="0" dirty="0" smtClean="0"/>
              <a:t>모델을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개를 학습시켜 비교해본 결과물이 웹에 정리되어 있어 그 때 자세하게 설명해드리겠습니다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445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과정을 통해 학습 </a:t>
            </a:r>
            <a:r>
              <a:rPr lang="ko-KR" altLang="en-US" dirty="0" err="1" smtClean="0"/>
              <a:t>시켰는지를</a:t>
            </a:r>
            <a:r>
              <a:rPr lang="ko-KR" altLang="en-US" dirty="0" smtClean="0"/>
              <a:t> 간단하게 그림으로 표현해보았고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52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모델 학습의 결과물입니다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10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이것도 웹에 정리되어</a:t>
            </a:r>
            <a:r>
              <a:rPr lang="ko-KR" altLang="en-US" baseline="0" dirty="0" smtClean="0"/>
              <a:t> 있기 때문에 빠르게 넘어가겠습니다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9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프로젝트의 경우</a:t>
            </a:r>
            <a:r>
              <a:rPr lang="en-US" altLang="ko-KR" dirty="0" smtClean="0"/>
              <a:t> PPT</a:t>
            </a:r>
            <a:r>
              <a:rPr lang="ko-KR" altLang="en-US" dirty="0" smtClean="0"/>
              <a:t>로 기획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웹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어플리케이션으로 구현을 해보았기 때문에 </a:t>
            </a:r>
            <a:endParaRPr lang="en-US" altLang="ko-KR" baseline="0" dirty="0" smtClean="0"/>
          </a:p>
          <a:p>
            <a:r>
              <a:rPr lang="ko-KR" altLang="en-US" baseline="0" dirty="0" smtClean="0"/>
              <a:t>빠르게 </a:t>
            </a:r>
            <a:r>
              <a:rPr lang="en-US" altLang="ko-KR" baseline="0" dirty="0" smtClean="0"/>
              <a:t>PPT</a:t>
            </a:r>
            <a:r>
              <a:rPr lang="ko-KR" altLang="en-US" baseline="0" dirty="0" smtClean="0"/>
              <a:t>로 프로젝트에 대해 설명하고 웹에서 조금 더 자세하게 설명해드리겠습니다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먼저 보이는 목차 순서대로 설명을 드리고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35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간단하게 코드를 작성해 모델을 테스트해보았습니다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마우스로 영역을 지정하면 지정한 영역이 어떤 결함인지 출력해주고 결함을 잘 분류해주는 것을 확인할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293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실물 </a:t>
            </a:r>
            <a:r>
              <a:rPr lang="ko-KR" altLang="en-US" dirty="0" err="1" smtClean="0"/>
              <a:t>데이터셋을</a:t>
            </a:r>
            <a:r>
              <a:rPr lang="ko-KR" altLang="en-US" dirty="0" smtClean="0"/>
              <a:t> 이용한 불량 검출입니다</a:t>
            </a:r>
            <a:r>
              <a:rPr lang="en-US" altLang="ko-KR" dirty="0" smtClean="0"/>
              <a:t>. Color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이미지를 사용했다고 보시면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501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en-US" altLang="ko-KR" dirty="0" smtClean="0"/>
              <a:t>Color image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보시는 것과 같고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54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이번 모델에는 </a:t>
            </a:r>
            <a:r>
              <a:rPr lang="ko-KR" altLang="en-US" sz="1200" dirty="0" err="1" smtClean="0"/>
              <a:t>딥러닝</a:t>
            </a:r>
            <a:r>
              <a:rPr lang="ko-KR" altLang="en-US" sz="1200" dirty="0" smtClean="0"/>
              <a:t> 모델인 </a:t>
            </a:r>
            <a:r>
              <a:rPr lang="en-US" altLang="ko-KR" sz="1200" dirty="0" smtClean="0"/>
              <a:t>Yolo</a:t>
            </a:r>
            <a:r>
              <a:rPr lang="ko-KR" altLang="en-US" sz="1200" dirty="0" smtClean="0"/>
              <a:t>를 사용했습니다</a:t>
            </a:r>
            <a:r>
              <a:rPr lang="en-US" altLang="ko-KR" sz="1200" dirty="0" smtClean="0"/>
              <a:t>.</a:t>
            </a:r>
            <a:r>
              <a:rPr lang="en-US" altLang="ko-KR" dirty="0" smtClean="0"/>
              <a:t> 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Yolov5 </a:t>
            </a:r>
            <a:r>
              <a:rPr lang="ko-KR" altLang="en-US" sz="1200" dirty="0" smtClean="0"/>
              <a:t>모델을 학습시키기 위해</a:t>
            </a:r>
            <a:endParaRPr lang="en-US" altLang="ko-KR" sz="1200" dirty="0" smtClean="0"/>
          </a:p>
          <a:p>
            <a:r>
              <a:rPr lang="ko-KR" altLang="en-US" sz="1200" dirty="0" smtClean="0"/>
              <a:t>이미지 크기를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640 X 640</a:t>
            </a:r>
            <a:r>
              <a:rPr lang="ko-KR" altLang="en-US" sz="1200" dirty="0" smtClean="0"/>
              <a:t>으로</a:t>
            </a:r>
            <a:endParaRPr lang="en-US" altLang="ko-KR" sz="1200" dirty="0" smtClean="0"/>
          </a:p>
          <a:p>
            <a:r>
              <a:rPr lang="ko-KR" altLang="en-US" sz="1200" dirty="0" smtClean="0"/>
              <a:t>크기를 조정하고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결함인 좌표를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/>
              <a:t>정규화</a:t>
            </a:r>
            <a:r>
              <a:rPr lang="en-US" altLang="ko-KR" sz="1200" dirty="0" smtClean="0"/>
              <a:t>(Normalization)</a:t>
            </a:r>
            <a:r>
              <a:rPr lang="ko-KR" altLang="en-US" sz="1200" dirty="0" smtClean="0"/>
              <a:t> 하고</a:t>
            </a:r>
            <a:endParaRPr lang="en-US" altLang="ko-KR" sz="1200" dirty="0" smtClean="0"/>
          </a:p>
          <a:p>
            <a:r>
              <a:rPr lang="en-US" altLang="ko-KR" sz="1200" dirty="0" smtClean="0"/>
              <a:t>weight(</a:t>
            </a:r>
            <a:r>
              <a:rPr lang="ko-KR" altLang="en-US" sz="1200" dirty="0" smtClean="0"/>
              <a:t>가로</a:t>
            </a:r>
            <a:r>
              <a:rPr lang="en-US" altLang="ko-KR" sz="1200" dirty="0" smtClean="0"/>
              <a:t>), height(</a:t>
            </a:r>
            <a:r>
              <a:rPr lang="ko-KR" altLang="en-US" sz="1200" dirty="0" smtClean="0"/>
              <a:t>세로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길이</a:t>
            </a:r>
            <a:endParaRPr lang="en-US" altLang="ko-KR" sz="1200" dirty="0" smtClean="0"/>
          </a:p>
          <a:p>
            <a:r>
              <a:rPr lang="ko-KR" altLang="en-US" sz="1200" dirty="0" smtClean="0"/>
              <a:t>또한 표준화를 진행 후</a:t>
            </a:r>
            <a:endParaRPr lang="en-US" altLang="ko-KR" sz="1200" dirty="0" smtClean="0"/>
          </a:p>
          <a:p>
            <a:r>
              <a:rPr lang="en-US" altLang="ko-KR" sz="1200" b="1" dirty="0" err="1" smtClean="0">
                <a:solidFill>
                  <a:srgbClr val="FF0000"/>
                </a:solidFill>
              </a:rPr>
              <a:t>Class_id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결함 종류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200" dirty="0" smtClean="0"/>
              <a:t>를 정수 형태로 제공해 주어야 한다</a:t>
            </a:r>
            <a:r>
              <a:rPr lang="en-US" altLang="ko-KR" sz="120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90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Yolo </a:t>
            </a:r>
            <a:r>
              <a:rPr lang="ko-KR" altLang="en-US" dirty="0" smtClean="0"/>
              <a:t>모델에 학습시키기 위해 이미지 </a:t>
            </a:r>
            <a:r>
              <a:rPr lang="ko-KR" altLang="en-US" dirty="0" err="1" smtClean="0"/>
              <a:t>전처리한</a:t>
            </a:r>
            <a:r>
              <a:rPr lang="ko-KR" altLang="en-US" dirty="0" smtClean="0"/>
              <a:t> 과정입니다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이미지 크기를 줄이고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05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불량인 부분을 지정해주었으며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XML(Extensible </a:t>
            </a:r>
            <a:r>
              <a:rPr lang="en-US" altLang="ko-KR" dirty="0" smtClean="0"/>
              <a:t>Markup Language)</a:t>
            </a:r>
            <a:r>
              <a:rPr lang="ko-KR" altLang="en-US" dirty="0" smtClean="0"/>
              <a:t>은 데이터의 구조를 정의하고 데이터를 저장하거나 전송할 때 사용하는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언어입니다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XML</a:t>
            </a:r>
            <a:r>
              <a:rPr lang="ko-KR" altLang="en-US" dirty="0" smtClean="0"/>
              <a:t>은 데이터의 계층적 구조를 표현하는 데 유용하며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애플리케이션과 시스템 간에 데이터를 교환하는 데 널리 사용됩니다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944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불량 종류는 동일하게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가지입니다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448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명령 </a:t>
            </a:r>
            <a:r>
              <a:rPr lang="ko-KR" altLang="en-US" sz="1200" dirty="0" err="1" smtClean="0"/>
              <a:t>프롬프로</a:t>
            </a:r>
            <a:r>
              <a:rPr lang="ko-KR" altLang="en-US" sz="1200" dirty="0" smtClean="0"/>
              <a:t> 창에서 </a:t>
            </a:r>
            <a:r>
              <a:rPr lang="en-US" altLang="ko-KR" sz="1200" dirty="0" smtClean="0"/>
              <a:t>Yolo </a:t>
            </a:r>
            <a:r>
              <a:rPr lang="ko-KR" altLang="en-US" sz="1200" dirty="0" smtClean="0"/>
              <a:t>모델을 실행해 학습시켰고</a:t>
            </a: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YAML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"YAML </a:t>
            </a:r>
            <a:r>
              <a:rPr lang="en-US" altLang="ko-KR" sz="1200" dirty="0" err="1" smtClean="0"/>
              <a:t>Ain't</a:t>
            </a:r>
            <a:r>
              <a:rPr lang="en-US" altLang="ko-KR" sz="1200" dirty="0" smtClean="0"/>
              <a:t> Markup Language"</a:t>
            </a:r>
            <a:r>
              <a:rPr lang="ko-KR" altLang="en-US" sz="1200" dirty="0" smtClean="0"/>
              <a:t>의 약자로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직렬화 형식입니다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주로 구성 파일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 교환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설정 파일 등에 사용됩니다</a:t>
            </a:r>
            <a:r>
              <a:rPr lang="en-US" altLang="ko-KR" sz="1200" dirty="0" smtClean="0"/>
              <a:t>. YAML</a:t>
            </a:r>
            <a:r>
              <a:rPr lang="ko-KR" altLang="en-US" sz="1200" dirty="0" smtClean="0"/>
              <a:t>은 사람 읽기 쉽고 작성하기 간편하다는 장점이 있습니다</a:t>
            </a:r>
            <a:r>
              <a:rPr lang="en-US" altLang="ko-KR" sz="120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r>
              <a:rPr lang="ko-KR" altLang="en-US" dirty="0" smtClean="0"/>
              <a:t>입력 이미지 크기 지정</a:t>
            </a:r>
            <a:endParaRPr lang="en-US" altLang="ko-KR" dirty="0" smtClean="0"/>
          </a:p>
          <a:p>
            <a:r>
              <a:rPr lang="ko-KR" altLang="en-US" dirty="0" smtClean="0"/>
              <a:t>한 번의 학습에 사용하는 배치 크기 지정</a:t>
            </a:r>
            <a:endParaRPr lang="en-US" altLang="ko-KR" dirty="0" smtClean="0"/>
          </a:p>
          <a:p>
            <a:r>
              <a:rPr lang="ko-KR" altLang="en-US" dirty="0" smtClean="0"/>
              <a:t>몇 번 반복하여 학습할지 지정</a:t>
            </a:r>
            <a:endParaRPr lang="en-US" altLang="ko-KR" dirty="0" smtClean="0"/>
          </a:p>
          <a:p>
            <a:r>
              <a:rPr lang="ko-KR" altLang="en-US" dirty="0" err="1" smtClean="0"/>
              <a:t>데이터셋의</a:t>
            </a:r>
            <a:r>
              <a:rPr lang="ko-KR" altLang="en-US" dirty="0" smtClean="0"/>
              <a:t> 구성을 정의하는 </a:t>
            </a:r>
            <a:r>
              <a:rPr lang="en-US" altLang="ko-KR" dirty="0" smtClean="0"/>
              <a:t>YAML </a:t>
            </a:r>
            <a:r>
              <a:rPr lang="ko-KR" altLang="en-US" dirty="0" smtClean="0"/>
              <a:t>파일의 경로를 지정</a:t>
            </a:r>
            <a:endParaRPr lang="en-US" altLang="ko-KR" dirty="0" smtClean="0"/>
          </a:p>
          <a:p>
            <a:r>
              <a:rPr lang="en-US" altLang="ko-KR" dirty="0" smtClean="0"/>
              <a:t>YOLOv5 </a:t>
            </a:r>
            <a:r>
              <a:rPr lang="ko-KR" altLang="en-US" dirty="0" smtClean="0"/>
              <a:t>모델의 구성 파일 경로를 지정</a:t>
            </a:r>
            <a:endParaRPr lang="en-US" altLang="ko-KR" dirty="0" smtClean="0"/>
          </a:p>
          <a:p>
            <a:r>
              <a:rPr lang="ko-KR" altLang="en-US" dirty="0" smtClean="0"/>
              <a:t>사전 학습된 모델의 가중치 파일 경로를 지정</a:t>
            </a:r>
            <a:endParaRPr lang="en-US" altLang="ko-KR" dirty="0" smtClean="0"/>
          </a:p>
          <a:p>
            <a:r>
              <a:rPr lang="ko-KR" altLang="en-US" dirty="0" smtClean="0"/>
              <a:t>학습 실험의 이름을 지정</a:t>
            </a:r>
            <a:endParaRPr lang="en-US" altLang="ko-KR" dirty="0" smtClean="0"/>
          </a:p>
          <a:p>
            <a:r>
              <a:rPr lang="ko-KR" altLang="en-US" dirty="0" smtClean="0"/>
              <a:t>모델 저장 주기를 지정</a:t>
            </a:r>
            <a:endParaRPr lang="en-US" altLang="ko-KR" dirty="0" smtClean="0"/>
          </a:p>
          <a:p>
            <a:r>
              <a:rPr lang="ko-KR" altLang="en-US" dirty="0" smtClean="0"/>
              <a:t>결과를 저장할 상위 디렉토리를 지정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학습시킨 결과물입니다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37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모델의 평가는 </a:t>
            </a:r>
            <a:r>
              <a:rPr lang="ko-KR" altLang="en-US" dirty="0" err="1" smtClean="0"/>
              <a:t>예측률말고도</a:t>
            </a:r>
            <a:r>
              <a:rPr lang="ko-KR" altLang="en-US" dirty="0" smtClean="0"/>
              <a:t> 다양한 평가항목으로 모델을 평가하기로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613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시장 조사한 결과에 대해 보여드리겠습니다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996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정밀도 곡선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Confidence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r>
              <a:rPr lang="en-US" altLang="ko-KR" baseline="0" dirty="0" smtClean="0"/>
              <a:t> /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(Threshold)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Precision</a:t>
            </a:r>
            <a:r>
              <a:rPr lang="ko-KR" altLang="en-US" dirty="0" smtClean="0"/>
              <a:t>은 모델이 얼마나 정확하게 양성을 예측하는지를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Positive </a:t>
            </a:r>
            <a:r>
              <a:rPr lang="ko-KR" altLang="en-US" b="1" dirty="0" err="1" smtClean="0"/>
              <a:t>정답률</a:t>
            </a:r>
            <a:r>
              <a:rPr lang="ko-KR" altLang="en-US" dirty="0" err="1" smtClean="0"/>
              <a:t>이라고도</a:t>
            </a:r>
            <a:r>
              <a:rPr lang="ko-KR" altLang="en-US" dirty="0" smtClean="0"/>
              <a:t> 불린다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71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재현율</a:t>
            </a:r>
            <a:r>
              <a:rPr lang="ko-KR" altLang="en-US" dirty="0" smtClean="0"/>
              <a:t> 곡선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Recall</a:t>
            </a:r>
            <a:r>
              <a:rPr lang="ko-KR" altLang="en-US" dirty="0" smtClean="0"/>
              <a:t>은 모델이 양성 샘플을 얼마나 잘 포착하는지를 나타냅니다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Sensitivity (</a:t>
            </a:r>
            <a:r>
              <a:rPr lang="ko-KR" altLang="en-US" sz="1200" dirty="0" smtClean="0"/>
              <a:t>민감도</a:t>
            </a:r>
            <a:r>
              <a:rPr lang="en-US" altLang="ko-KR" sz="1200" dirty="0" smtClean="0"/>
              <a:t>), True Positive Rate(TPR)</a:t>
            </a:r>
            <a:r>
              <a:rPr lang="ko-KR" altLang="en-US" sz="1200" dirty="0" smtClean="0"/>
              <a:t> 라고도 부른다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311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806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6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앞의 두 곡선의 균형을 평가하기 위한 </a:t>
            </a:r>
            <a:r>
              <a:rPr lang="en-US" altLang="ko-KR" dirty="0" smtClean="0"/>
              <a:t>F1-score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F-</a:t>
            </a:r>
            <a:r>
              <a:rPr lang="ko-KR" altLang="en-US" dirty="0" smtClean="0"/>
              <a:t>스코어는 </a:t>
            </a:r>
            <a:r>
              <a:rPr lang="en-US" altLang="ko-KR" dirty="0" smtClean="0"/>
              <a:t>Precision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Recall</a:t>
            </a:r>
            <a:r>
              <a:rPr lang="ko-KR" altLang="en-US" dirty="0" smtClean="0"/>
              <a:t>의 조화 평균을 계산하여 두 지표 간의 균형을 평가하는 데 사용됩니다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150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클래스 불균형 문제를 다룰 때 효과적인 정밀도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재현율</a:t>
            </a:r>
            <a:r>
              <a:rPr lang="ko-KR" altLang="en-US" baseline="0" dirty="0" err="1" smtClean="0"/>
              <a:t>을</a:t>
            </a:r>
            <a:r>
              <a:rPr lang="ko-KR" altLang="en-US" baseline="0" dirty="0" smtClean="0"/>
              <a:t> 활용한 </a:t>
            </a:r>
            <a:r>
              <a:rPr lang="en-US" altLang="ko-KR" baseline="0" dirty="0" smtClean="0"/>
              <a:t>PR </a:t>
            </a:r>
            <a:r>
              <a:rPr lang="ko-KR" altLang="en-US" baseline="0" dirty="0" smtClean="0"/>
              <a:t>곡선입니다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파란색 곡선의 크기가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에 가까울 수록 좋은 모델이라고 보시면 될 것 같습니다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PR </a:t>
            </a:r>
            <a:r>
              <a:rPr lang="ko-KR" altLang="en-US" dirty="0" smtClean="0"/>
              <a:t>곡선</a:t>
            </a:r>
            <a:r>
              <a:rPr lang="en-US" altLang="ko-KR" dirty="0" smtClean="0"/>
              <a:t>(Precision-Recall Curve)</a:t>
            </a:r>
            <a:r>
              <a:rPr lang="ko-KR" altLang="en-US" dirty="0" smtClean="0"/>
              <a:t>은 분류 모델의 성능을 평가하는 데 사용되는 시각적 도구로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클래스 불균형 문제를 다룰 때 효과적입니다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AUC(Area Under the Curve)</a:t>
            </a:r>
          </a:p>
          <a:p>
            <a:r>
              <a:rPr lang="en-US" altLang="ko-KR" dirty="0" smtClean="0"/>
              <a:t>PR AUC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PR </a:t>
            </a:r>
            <a:r>
              <a:rPr lang="ko-KR" altLang="en-US" dirty="0" smtClean="0"/>
              <a:t>곡선 아래의 면적을 나타내며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모델의 전반적인 성능을 나타내는 지표입니다</a:t>
            </a:r>
            <a:r>
              <a:rPr lang="en-US" altLang="ko-KR" dirty="0" smtClean="0"/>
              <a:t>. PR AUC 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사이의 값을 가지며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클수록 모델의 성능이 뛰어난 것으로 평가됩니다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 smtClean="0">
                <a:latin typeface="Arial" panose="020B0604020202020204" pitchFamily="34" charset="0"/>
              </a:rPr>
              <a:t>PR </a:t>
            </a:r>
            <a:r>
              <a:rPr lang="ko-KR" altLang="ko-KR" dirty="0" err="1" smtClean="0">
                <a:latin typeface="Arial" panose="020B0604020202020204" pitchFamily="34" charset="0"/>
              </a:rPr>
              <a:t>AUC는</a:t>
            </a:r>
            <a:r>
              <a:rPr lang="ko-KR" altLang="ko-KR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 Unicode MS"/>
              </a:rPr>
              <a:t>0</a:t>
            </a:r>
            <a:r>
              <a:rPr lang="ko-KR" altLang="ko-KR" dirty="0" smtClean="0"/>
              <a:t>에서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까지의 범위를 가지며, </a:t>
            </a:r>
            <a:r>
              <a:rPr lang="ko-KR" altLang="ko-KR" dirty="0" smtClean="0">
                <a:latin typeface="Arial Unicode MS"/>
              </a:rPr>
              <a:t>1</a:t>
            </a:r>
            <a:r>
              <a:rPr lang="ko-KR" altLang="ko-KR" dirty="0" smtClean="0"/>
              <a:t>에 가까울수록 성능이 좋음을 나타냅니다. 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PR AUC </a:t>
            </a:r>
            <a:r>
              <a:rPr lang="ko-KR" altLang="en-US" dirty="0" smtClean="0"/>
              <a:t>값이 클수록 모델이 양성을 잘 식별하고 있다는 것을 의미합니다</a:t>
            </a:r>
            <a:r>
              <a:rPr lang="en-US" altLang="ko-KR" dirty="0" smtClean="0"/>
              <a:t>.</a:t>
            </a:r>
            <a:endParaRPr lang="ko-KR" altLang="ko-KR" dirty="0" smtClean="0">
              <a:latin typeface="Arial" panose="020B0604020202020204" pitchFamily="34" charset="0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PR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불균형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클래스를 탐지하는 중요도가 음성 클래스를 탐지하는 중요도보다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높을때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 환자 진단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 smtClean="0"/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ROC curve AUC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경우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균형일때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양성 클래스 탐지와 음성 클래스 탐지의 중요도가 비슷할 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개와 고양이 분류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60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모델 테스트를 위해 회전된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를 사용했고</a:t>
            </a:r>
            <a:endParaRPr lang="en-US" altLang="ko-KR" dirty="0" smtClean="0"/>
          </a:p>
          <a:p>
            <a:r>
              <a:rPr lang="en-US" altLang="ko-KR" dirty="0" smtClean="0"/>
              <a:t>Yolo defect </a:t>
            </a:r>
            <a:r>
              <a:rPr lang="ko-KR" altLang="en-US" dirty="0" smtClean="0"/>
              <a:t>파일을 사용해 불량을 검출해보았습니다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다음은 그 결과물입니다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47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추후 다양한 결함에 대응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대처하기 위한 </a:t>
            </a:r>
            <a:r>
              <a:rPr lang="en-US" altLang="ko-KR" baseline="0" dirty="0" smtClean="0"/>
              <a:t>Skill</a:t>
            </a:r>
            <a:r>
              <a:rPr lang="ko-KR" altLang="en-US" baseline="0" dirty="0" smtClean="0"/>
              <a:t>과 회사나 개인을 대상으로 서비스하기 위한 </a:t>
            </a:r>
            <a:r>
              <a:rPr lang="en-US" altLang="ko-KR" baseline="0" dirty="0" smtClean="0"/>
              <a:t>Skill</a:t>
            </a:r>
            <a:r>
              <a:rPr lang="ko-KR" altLang="en-US" baseline="0" dirty="0" smtClean="0"/>
              <a:t>을 보여드리겠습니다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67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5741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불량이미지를 생성하기 위한 </a:t>
            </a:r>
            <a:r>
              <a:rPr lang="en-US" altLang="ko-KR" dirty="0" smtClean="0"/>
              <a:t>Skill</a:t>
            </a:r>
            <a:r>
              <a:rPr lang="ko-KR" altLang="en-US" dirty="0" smtClean="0"/>
              <a:t>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확산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(Diffusion Model)</a:t>
            </a:r>
            <a:r>
              <a:rPr lang="ko-KR" altLang="en-US" dirty="0" smtClean="0"/>
              <a:t>은 주로 이미지 생성 및 변환 작업에서 사용되는 </a:t>
            </a:r>
            <a:r>
              <a:rPr lang="ko-KR" altLang="en-US" dirty="0" err="1" smtClean="0"/>
              <a:t>생성적</a:t>
            </a:r>
            <a:r>
              <a:rPr lang="ko-KR" altLang="en-US" dirty="0" smtClean="0"/>
              <a:t> 모델의 일종입니다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이러한 모델은 노이즈를 점진적으로 추가한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제거하는 과정을 통해 새로운 데이터를 생성합니다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최근 몇 년 동안 특히 이미지 생성 분야에서 큰 주목을 받고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비전 트랜스포머</a:t>
            </a:r>
            <a:r>
              <a:rPr lang="en-US" altLang="ko-KR" dirty="0" smtClean="0"/>
              <a:t>(Vision Transformer, </a:t>
            </a:r>
            <a:r>
              <a:rPr lang="en-US" altLang="ko-KR" dirty="0" err="1" smtClean="0"/>
              <a:t>ViT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이미지 처리와 관련된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트랜스포머 아키텍처를 사용하여 이미지 데이터를 처리하는 혁신적인 방법입니다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트랜스포머는 원래 자연어 처리</a:t>
            </a:r>
            <a:r>
              <a:rPr lang="en-US" altLang="ko-KR" dirty="0" smtClean="0"/>
              <a:t>(NLP) </a:t>
            </a:r>
            <a:r>
              <a:rPr lang="ko-KR" altLang="en-US" dirty="0" smtClean="0"/>
              <a:t>분야에서 개발된 모델로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</a:t>
            </a:r>
            <a:r>
              <a:rPr lang="ko-KR" altLang="en-US" b="1" dirty="0" err="1" smtClean="0"/>
              <a:t>어텐션</a:t>
            </a:r>
            <a:r>
              <a:rPr lang="ko-KR" altLang="en-US" b="1" dirty="0" smtClean="0"/>
              <a:t> 메커니즘</a:t>
            </a:r>
            <a:r>
              <a:rPr lang="ko-KR" altLang="en-US" dirty="0" smtClean="0"/>
              <a:t>을 사용하여 입력 데이터 간의 관계를 학습합니다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비전 트랜스포머는 이러한 원리를 이미지에 적용하여 작동합니다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01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467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962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데이터 </a:t>
            </a:r>
            <a:r>
              <a:rPr lang="ko-KR" altLang="en-US" dirty="0" err="1" smtClean="0"/>
              <a:t>전처리를</a:t>
            </a:r>
            <a:r>
              <a:rPr lang="ko-KR" altLang="en-US" dirty="0" smtClean="0"/>
              <a:t> 위한 다양한 알고리즘입니다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774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375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1392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찾고자 하는 객체의 컬러 히스토그램을 미리 구하고 </a:t>
            </a:r>
            <a:r>
              <a:rPr lang="en-US" altLang="ko-KR" dirty="0" smtClean="0"/>
              <a:t>(HSV </a:t>
            </a:r>
            <a:r>
              <a:rPr lang="ko-KR" altLang="en-US" dirty="0" smtClean="0"/>
              <a:t>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주어진 입력 영상에서 해당 히스토그램에 부합하는 영역을 찾아내는 방식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017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971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540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나중에는 최신 모델에 민감하게 반응하여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0210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 사용해보았다고 봐주시면 되고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642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빅데이터 또한 사용해보았습니다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041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PCB </a:t>
            </a:r>
            <a:r>
              <a:rPr lang="ko-KR" altLang="en-US" dirty="0" smtClean="0"/>
              <a:t>시장은 계속 상승률을 보이고 있고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1610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서비스를 위한 아마존 웹서비스까지 실습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</a:t>
            </a:r>
            <a:r>
              <a:rPr lang="en-US" altLang="ko-KR" b="1" dirty="0" smtClean="0"/>
              <a:t>Secure Shell (SSH)</a:t>
            </a:r>
            <a:r>
              <a:rPr lang="ko-KR" altLang="en-US" dirty="0" smtClean="0"/>
              <a:t> 프로토콜을 사용하여 안전하게 원격 서버에 접속하기 위해 사용하는 인증 방법입니다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공개키 암호화 방식을 기반으로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비밀번호보다 더 안전하고 효율적인 인증 방법으로 널리 사용됩니다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SSH </a:t>
            </a:r>
            <a:r>
              <a:rPr lang="ko-KR" altLang="en-US" dirty="0" smtClean="0"/>
              <a:t>키는 두 가지 주요 구성 요소로 이루어져 있습니다</a:t>
            </a:r>
            <a:r>
              <a:rPr lang="en-US" altLang="ko-KR" dirty="0" smtClean="0"/>
              <a:t>: **</a:t>
            </a:r>
            <a:r>
              <a:rPr lang="ko-KR" altLang="en-US" dirty="0" smtClean="0"/>
              <a:t>공개키 </a:t>
            </a:r>
            <a:r>
              <a:rPr lang="en-US" altLang="ko-KR" dirty="0" smtClean="0"/>
              <a:t>(Public Key)**</a:t>
            </a:r>
            <a:r>
              <a:rPr lang="ko-KR" altLang="en-US" dirty="0" smtClean="0"/>
              <a:t>와 </a:t>
            </a:r>
            <a:r>
              <a:rPr lang="ko-KR" altLang="en-US" b="1" dirty="0" smtClean="0"/>
              <a:t>개인키 </a:t>
            </a:r>
            <a:r>
              <a:rPr lang="en-US" altLang="ko-KR" b="1" dirty="0" smtClean="0"/>
              <a:t>(Private Key)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847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최종적으로 스마트팩토리까지 연결시켜볼 생각입니다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 이미지는 경쟁사의 홈페이지는 캡처한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246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</a:t>
            </a:r>
            <a:r>
              <a:rPr lang="ko-KR" altLang="en-US" dirty="0" err="1" smtClean="0"/>
              <a:t>기획부분을</a:t>
            </a:r>
            <a:r>
              <a:rPr lang="ko-KR" altLang="en-US" dirty="0" smtClean="0"/>
              <a:t> 보여드렸고 웹 어플리케이션으로 구현한 모습을 보여드리겠습니다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0475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CNN = </a:t>
            </a:r>
            <a:r>
              <a:rPr lang="ko-KR" altLang="en-US" dirty="0" err="1" smtClean="0"/>
              <a:t>합성곱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연삽을</a:t>
            </a:r>
            <a:r>
              <a:rPr lang="ko-KR" altLang="en-US" dirty="0" smtClean="0"/>
              <a:t> 통해 특징 맵</a:t>
            </a:r>
            <a:r>
              <a:rPr lang="en-US" altLang="ko-KR" dirty="0" smtClean="0"/>
              <a:t>(feature map)</a:t>
            </a:r>
            <a:r>
              <a:rPr lang="ko-KR" altLang="en-US" dirty="0" smtClean="0"/>
              <a:t>을 생성하여 이미지의 주요 특징을 추출합니다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추출한 특징을 바탕으로 분류를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4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다양하게 활용되고 있으며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874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수요에 비해 공급이 따라가지 못하고 있는 상황이기 때문에 </a:t>
            </a:r>
            <a:endParaRPr lang="en-US" altLang="ko-KR" dirty="0" smtClean="0"/>
          </a:p>
          <a:p>
            <a:r>
              <a:rPr lang="en-US" altLang="ko-KR" dirty="0" smtClean="0"/>
              <a:t>PCB </a:t>
            </a:r>
            <a:r>
              <a:rPr lang="ko-KR" altLang="en-US" dirty="0" smtClean="0"/>
              <a:t>불량 검출 모델을 통해 공급을 늘려보고자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69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제가 수집한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총 두 가지이고 그 중 </a:t>
            </a:r>
            <a:r>
              <a:rPr lang="en-US" altLang="ko-KR" dirty="0" smtClean="0"/>
              <a:t>Gray</a:t>
            </a:r>
            <a:r>
              <a:rPr lang="en-US" altLang="ko-KR" baseline="0" dirty="0" smtClean="0"/>
              <a:t> Image </a:t>
            </a:r>
            <a:r>
              <a:rPr lang="ko-KR" altLang="en-US" baseline="0" dirty="0" err="1" smtClean="0"/>
              <a:t>데이터셋을</a:t>
            </a:r>
            <a:r>
              <a:rPr lang="ko-KR" altLang="en-US" baseline="0" dirty="0" smtClean="0"/>
              <a:t> 이용한 불량 검출 모델을 보여드리겠습니다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561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개발환경은</a:t>
            </a:r>
            <a:r>
              <a:rPr lang="ko-KR" altLang="en-US" dirty="0" smtClean="0"/>
              <a:t> 보이는 것과 같고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2502-9714-4744-917D-5D461961507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84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액자 6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액자 5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01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8" name="직선 연결선 7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 userDrawn="1"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 userDrawn="1"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 userDrawn="1"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hive.io/en/popular-networks/vgg16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4.jpe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10" Type="http://schemas.openxmlformats.org/officeDocument/2006/relationships/image" Target="../media/image80.jpg"/><Relationship Id="rId4" Type="http://schemas.openxmlformats.org/officeDocument/2006/relationships/image" Target="../media/image75.png"/><Relationship Id="rId9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>
            <a:grpSpLocks/>
          </p:cNvGrpSpPr>
          <p:nvPr/>
        </p:nvGrpSpPr>
        <p:grpSpPr>
          <a:xfrm>
            <a:off x="-635" y="0"/>
            <a:ext cx="12192635" cy="4169410"/>
            <a:chOff x="-85090" y="-5715"/>
            <a:chExt cx="12192635" cy="4169410"/>
          </a:xfrm>
          <a:solidFill>
            <a:schemeClr val="tx2">
              <a:lumMod val="60000"/>
              <a:lumOff val="40000"/>
            </a:schemeClr>
          </a:solidFill>
        </p:grpSpPr>
        <p:pic>
          <p:nvPicPr>
            <p:cNvPr id="3" name="object 3" descr="C:/Users/김성일/AppData/Roaming/PolarisOffice/ETemp/16788_9921360/image1.png"/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5090" y="3175"/>
              <a:ext cx="12192635" cy="4159885"/>
            </a:xfrm>
            <a:prstGeom prst="rect">
              <a:avLst/>
            </a:prstGeom>
            <a:grpFill/>
          </p:spPr>
        </p:pic>
        <p:sp>
          <p:nvSpPr>
            <p:cNvPr id="4" name="object 4"/>
            <p:cNvSpPr>
              <a:spLocks/>
            </p:cNvSpPr>
            <p:nvPr/>
          </p:nvSpPr>
          <p:spPr>
            <a:xfrm>
              <a:off x="-85090" y="-5715"/>
              <a:ext cx="12192635" cy="4091305"/>
            </a:xfrm>
            <a:custGeom>
              <a:avLst/>
              <a:gdLst>
                <a:gd name="TX0" fmla="*/ 12192000 w 12192001"/>
                <a:gd name="TY0" fmla="*/ 0 h 4090671"/>
                <a:gd name="TX1" fmla="*/ 0 w 12192001"/>
                <a:gd name="TY1" fmla="*/ 0 h 4090671"/>
                <a:gd name="TX2" fmla="*/ 0 w 12192001"/>
                <a:gd name="TY2" fmla="*/ 4090416 h 4090671"/>
                <a:gd name="TX3" fmla="*/ 12192000 w 12192001"/>
                <a:gd name="TY3" fmla="*/ 4090416 h 4090671"/>
                <a:gd name="TX4" fmla="*/ 12192000 w 12192001"/>
                <a:gd name="TY4" fmla="*/ 0 h 409067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12192001" h="4090671">
                  <a:moveTo>
                    <a:pt x="12192000" y="0"/>
                  </a:moveTo>
                  <a:lnTo>
                    <a:pt x="0" y="0"/>
                  </a:lnTo>
                  <a:lnTo>
                    <a:pt x="0" y="4090416"/>
                  </a:lnTo>
                  <a:lnTo>
                    <a:pt x="12192000" y="4090416"/>
                  </a:lnTo>
                  <a:lnTo>
                    <a:pt x="121920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5" name="object 5"/>
            <p:cNvSpPr>
              <a:spLocks/>
            </p:cNvSpPr>
            <p:nvPr/>
          </p:nvSpPr>
          <p:spPr>
            <a:xfrm>
              <a:off x="1481455" y="-5715"/>
              <a:ext cx="229235" cy="3169285"/>
            </a:xfrm>
            <a:custGeom>
              <a:avLst/>
              <a:gdLst>
                <a:gd name="TX0" fmla="*/ 228600 w 228601"/>
                <a:gd name="TY0" fmla="*/ 0 h 3168651"/>
                <a:gd name="TX1" fmla="*/ 0 w 228601"/>
                <a:gd name="TY1" fmla="*/ 0 h 3168651"/>
                <a:gd name="TX2" fmla="*/ 0 w 228601"/>
                <a:gd name="TY2" fmla="*/ 3168396 h 3168651"/>
                <a:gd name="TX3" fmla="*/ 228600 w 228601"/>
                <a:gd name="TY3" fmla="*/ 3168396 h 3168651"/>
                <a:gd name="TX4" fmla="*/ 228600 w 228601"/>
                <a:gd name="TY4" fmla="*/ 0 h 3168651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</a:cxnLst>
              <a:rect l="l" t="t" r="r" b="b"/>
              <a:pathLst>
                <a:path w="228601" h="3168651">
                  <a:moveTo>
                    <a:pt x="228600" y="0"/>
                  </a:moveTo>
                  <a:lnTo>
                    <a:pt x="0" y="0"/>
                  </a:lnTo>
                  <a:lnTo>
                    <a:pt x="0" y="3168396"/>
                  </a:lnTo>
                  <a:lnTo>
                    <a:pt x="228600" y="3168396"/>
                  </a:lnTo>
                  <a:lnTo>
                    <a:pt x="228600" y="0"/>
                  </a:lnTo>
                  <a:close/>
                </a:path>
              </a:pathLst>
            </a:custGeom>
            <a:grpFill/>
          </p:spPr>
          <p:txBody>
            <a:bodyPr vert="horz" wrap="none" lIns="89535" tIns="46355" rIns="89535" bIns="46355" numCol="1" anchor="ctr">
              <a:noAutofit/>
            </a:bodyPr>
            <a:lstStyle/>
            <a:p>
              <a:pPr>
                <a:defRPr/>
              </a:pPr>
              <a:endParaRPr lang="ko-KR" altLang="en-US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62735" y="1677918"/>
            <a:ext cx="9066530" cy="567055"/>
          </a:xfrm>
          <a:prstGeom prst="rect">
            <a:avLst/>
          </a:prstGeom>
        </p:spPr>
        <p:txBody>
          <a:bodyPr vert="horz" wrap="square" lIns="0" tIns="12700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ko-KR" sz="3600" spc="-490" dirty="0" smtClean="0">
                <a:solidFill>
                  <a:srgbClr val="FFFFFF"/>
                </a:solidFill>
              </a:rPr>
              <a:t>PCB </a:t>
            </a:r>
            <a:r>
              <a:rPr lang="ko-KR" sz="3600" spc="-490" dirty="0">
                <a:solidFill>
                  <a:srgbClr val="FFFFFF"/>
                </a:solidFill>
              </a:rPr>
              <a:t>불량 검출 </a:t>
            </a:r>
            <a:r>
              <a:rPr lang="ko-KR" altLang="en-US" sz="3600" spc="-490" dirty="0" smtClean="0">
                <a:solidFill>
                  <a:srgbClr val="FFFFFF"/>
                </a:solidFill>
              </a:rPr>
              <a:t>프로젝트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4205" y="2327910"/>
            <a:ext cx="6481445" cy="25908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1600">
              <a:solidFill>
                <a:srgbClr val="FFFFFF"/>
              </a:solidFill>
              <a:latin typeface="궁서" charset="0"/>
              <a:cs typeface="궁서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4950" y="4631055"/>
            <a:ext cx="1570355" cy="443230"/>
          </a:xfrm>
          <a:prstGeom prst="rect">
            <a:avLst/>
          </a:prstGeom>
        </p:spPr>
        <p:txBody>
          <a:bodyPr vert="horz" wrap="square" lIns="0" tIns="12065" rIns="0" bIns="0" numCol="1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95"/>
              </a:spcBef>
              <a:buFontTx/>
              <a:buNone/>
            </a:pPr>
            <a:endParaRPr lang="ko-KR" altLang="en-US" sz="2800" b="1">
              <a:latin typeface="맑은 고딕" charset="0"/>
              <a:cs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6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210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217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4088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9276645" y="4837369"/>
            <a:ext cx="194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1500</a:t>
            </a:r>
            <a:r>
              <a:rPr lang="ko-KR" altLang="en-US" sz="2000" dirty="0" smtClean="0"/>
              <a:t>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3500" y="4602285"/>
            <a:ext cx="19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절대값차</a:t>
            </a:r>
            <a:r>
              <a:rPr lang="ko-KR" altLang="en-US" dirty="0" smtClean="0"/>
              <a:t> 연산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threshold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703689" y="1896609"/>
            <a:ext cx="8282926" cy="4205523"/>
            <a:chOff x="1703689" y="2005666"/>
            <a:chExt cx="8282926" cy="4205523"/>
          </a:xfrm>
        </p:grpSpPr>
        <p:grpSp>
          <p:nvGrpSpPr>
            <p:cNvPr id="20" name="그룹 19"/>
            <p:cNvGrpSpPr/>
            <p:nvPr/>
          </p:nvGrpSpPr>
          <p:grpSpPr>
            <a:xfrm>
              <a:off x="1703689" y="2005666"/>
              <a:ext cx="8282926" cy="4205523"/>
              <a:chOff x="1782305" y="2064291"/>
              <a:chExt cx="6977732" cy="354283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2305" y="2367123"/>
                <a:ext cx="3240000" cy="3240000"/>
              </a:xfrm>
              <a:prstGeom prst="rect">
                <a:avLst/>
              </a:prstGeom>
            </p:spPr>
          </p:pic>
          <p:sp>
            <p:nvSpPr>
              <p:cNvPr id="5" name="액자 4"/>
              <p:cNvSpPr/>
              <p:nvPr/>
            </p:nvSpPr>
            <p:spPr>
              <a:xfrm>
                <a:off x="3277034" y="3450372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액자 5"/>
              <p:cNvSpPr/>
              <p:nvPr/>
            </p:nvSpPr>
            <p:spPr>
              <a:xfrm>
                <a:off x="3827759" y="23988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액자 6"/>
              <p:cNvSpPr/>
              <p:nvPr/>
            </p:nvSpPr>
            <p:spPr>
              <a:xfrm>
                <a:off x="4192239" y="2373473"/>
                <a:ext cx="335311" cy="33531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액자 7"/>
              <p:cNvSpPr/>
              <p:nvPr/>
            </p:nvSpPr>
            <p:spPr>
              <a:xfrm>
                <a:off x="3017351" y="4065293"/>
                <a:ext cx="217999" cy="227308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액자 8"/>
              <p:cNvSpPr/>
              <p:nvPr/>
            </p:nvSpPr>
            <p:spPr>
              <a:xfrm>
                <a:off x="3926141" y="4424183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액자 9"/>
              <p:cNvSpPr/>
              <p:nvPr/>
            </p:nvSpPr>
            <p:spPr>
              <a:xfrm>
                <a:off x="2344085" y="2934040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액자 10"/>
              <p:cNvSpPr/>
              <p:nvPr/>
            </p:nvSpPr>
            <p:spPr>
              <a:xfrm>
                <a:off x="2061195" y="453978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액자 11"/>
              <p:cNvSpPr/>
              <p:nvPr/>
            </p:nvSpPr>
            <p:spPr>
              <a:xfrm>
                <a:off x="4361569" y="3582354"/>
                <a:ext cx="536751" cy="53675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액자 12"/>
              <p:cNvSpPr/>
              <p:nvPr/>
            </p:nvSpPr>
            <p:spPr>
              <a:xfrm>
                <a:off x="3913894" y="3782379"/>
                <a:ext cx="534281" cy="751521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0500" y="2367123"/>
                <a:ext cx="2216626" cy="3188298"/>
              </a:xfrm>
              <a:prstGeom prst="rect">
                <a:avLst/>
              </a:prstGeom>
            </p:spPr>
          </p:pic>
          <p:cxnSp>
            <p:nvCxnSpPr>
              <p:cNvPr id="16" name="직선 화살표 연결선 15"/>
              <p:cNvCxnSpPr/>
              <p:nvPr/>
            </p:nvCxnSpPr>
            <p:spPr>
              <a:xfrm flipH="1">
                <a:off x="4460422" y="2628962"/>
                <a:ext cx="1982324" cy="208898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8378250" y="23671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50"/>
                    </a:solidFill>
                  </a:rPr>
                  <a:t>①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8378250" y="270878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378250" y="302436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378250" y="336602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378250" y="3627657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378250" y="3937101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378250" y="4252680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378250" y="4539784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378250" y="4839953"/>
                <a:ext cx="377751" cy="309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374214" y="5123750"/>
                <a:ext cx="385823" cy="3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657680" y="428431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rgbClr val="00B050"/>
                    </a:solidFill>
                  </a:rPr>
                  <a:t>①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69170" y="34963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②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92168" y="3137776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③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2524442" y="36373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④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105155" y="2656077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⑤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122870" y="209998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⑥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640636" y="2064291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⑦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073167" y="4152063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⑧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694609" y="3278828"/>
                <a:ext cx="377751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⑨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872987" y="4246545"/>
                <a:ext cx="385823" cy="440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rgbClr val="00B050"/>
                    </a:solidFill>
                  </a:rPr>
                  <a:t>⑩</a:t>
                </a:r>
                <a:endParaRPr lang="ko-KR" altLang="en-US" sz="28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3" name="액자 62"/>
            <p:cNvSpPr/>
            <p:nvPr/>
          </p:nvSpPr>
          <p:spPr>
            <a:xfrm>
              <a:off x="2965620" y="4214133"/>
              <a:ext cx="258776" cy="269826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77143" y="6206051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640 X 640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414436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450068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552411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67759" y="2583987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025161" y="2392418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Holder 10"/>
          <p:cNvSpPr txBox="1">
            <a:spLocks noGrp="1"/>
          </p:cNvSpPr>
          <p:nvPr/>
        </p:nvSpPr>
        <p:spPr>
          <a:xfrm>
            <a:off x="1057272" y="2044803"/>
            <a:ext cx="4171347" cy="55399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err="1" smtClean="0">
                <a:ea typeface="맑은 고딕" charset="0"/>
              </a:rPr>
              <a:t>팀원소개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시장조사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4" name="Holder 10"/>
          <p:cNvSpPr txBox="1">
            <a:spLocks noGrp="1"/>
          </p:cNvSpPr>
          <p:nvPr/>
        </p:nvSpPr>
        <p:spPr>
          <a:xfrm>
            <a:off x="810137" y="1644194"/>
            <a:ext cx="4171347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1) </a:t>
            </a:r>
            <a:r>
              <a:rPr lang="ko-KR" altLang="en-US" sz="2400" i="0" dirty="0" smtClean="0">
                <a:ea typeface="맑은 고딕" charset="0"/>
              </a:rPr>
              <a:t>개요</a:t>
            </a:r>
            <a:endParaRPr lang="ko-KR" altLang="en-US" sz="2400" i="0" dirty="0">
              <a:ea typeface="맑은 고딕" charset="0"/>
            </a:endParaRPr>
          </a:p>
        </p:txBody>
      </p:sp>
      <p:sp>
        <p:nvSpPr>
          <p:cNvPr id="5" name="Holder 10"/>
          <p:cNvSpPr txBox="1">
            <a:spLocks noGrp="1"/>
          </p:cNvSpPr>
          <p:nvPr/>
        </p:nvSpPr>
        <p:spPr>
          <a:xfrm>
            <a:off x="1057273" y="3339089"/>
            <a:ext cx="4171347" cy="2215991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개발환경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</a:t>
            </a:r>
            <a:r>
              <a:rPr lang="ko-KR" altLang="en-US" sz="1800" b="0" i="0" dirty="0" err="1" smtClean="0">
                <a:ea typeface="맑은 고딕" charset="0"/>
              </a:rPr>
              <a:t>데이터셋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증강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</a:t>
            </a:r>
            <a:r>
              <a:rPr lang="ko-KR" altLang="en-US" sz="1800" b="0" dirty="0" smtClean="0">
                <a:ea typeface="맑은 고딕" charset="0"/>
              </a:rPr>
              <a:t>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6" name="Holder 10"/>
          <p:cNvSpPr txBox="1">
            <a:spLocks noGrp="1"/>
          </p:cNvSpPr>
          <p:nvPr/>
        </p:nvSpPr>
        <p:spPr>
          <a:xfrm>
            <a:off x="810138" y="2938480"/>
            <a:ext cx="5764833" cy="33855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200" dirty="0" smtClean="0">
                <a:ea typeface="맑은 고딕" charset="0"/>
              </a:rPr>
              <a:t>2) </a:t>
            </a:r>
            <a:r>
              <a:rPr lang="en-US" altLang="ko-KR" sz="2200" dirty="0" smtClean="0">
                <a:ea typeface="맑은 고딕" charset="0"/>
              </a:rPr>
              <a:t>Gray Image</a:t>
            </a:r>
            <a:r>
              <a:rPr lang="ko-KR" altLang="en-US" sz="2200" dirty="0" smtClean="0">
                <a:ea typeface="맑은 고딕" charset="0"/>
              </a:rPr>
              <a:t> </a:t>
            </a:r>
            <a:r>
              <a:rPr lang="ko-KR" altLang="en-US" sz="2200" dirty="0" err="1" smtClean="0">
                <a:ea typeface="맑은 고딕" charset="0"/>
              </a:rPr>
              <a:t>데이터셋을</a:t>
            </a:r>
            <a:r>
              <a:rPr lang="ko-KR" altLang="en-US" sz="2200" dirty="0" smtClean="0">
                <a:ea typeface="맑은 고딕" charset="0"/>
              </a:rPr>
              <a:t> </a:t>
            </a:r>
            <a:r>
              <a:rPr lang="ko-KR" altLang="en-US" sz="2200" dirty="0" smtClean="0">
                <a:ea typeface="맑은 고딕" charset="0"/>
              </a:rPr>
              <a:t>이용한 </a:t>
            </a:r>
            <a:r>
              <a:rPr lang="ko-KR" altLang="en-US" sz="2200" dirty="0" err="1" smtClean="0">
                <a:ea typeface="맑은 고딕" charset="0"/>
              </a:rPr>
              <a:t>불량검출</a:t>
            </a:r>
            <a:endParaRPr lang="ko-KR" altLang="en-US" sz="2200" i="0" dirty="0">
              <a:ea typeface="맑은 고딕" charset="0"/>
            </a:endParaRPr>
          </a:p>
        </p:txBody>
      </p:sp>
      <p:sp>
        <p:nvSpPr>
          <p:cNvPr id="7" name="Holder 10"/>
          <p:cNvSpPr txBox="1">
            <a:spLocks noGrp="1"/>
          </p:cNvSpPr>
          <p:nvPr/>
        </p:nvSpPr>
        <p:spPr>
          <a:xfrm>
            <a:off x="6704484" y="2048456"/>
            <a:ext cx="3625084" cy="193899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사용한 </a:t>
            </a:r>
            <a:r>
              <a:rPr lang="ko-KR" altLang="en-US" sz="1800" b="0" dirty="0" err="1" smtClean="0">
                <a:ea typeface="맑은 고딕" charset="0"/>
              </a:rPr>
              <a:t>데이터셋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사용한 모델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학습시킨 결함 종류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학습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모델 평가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모델 테스트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8" name="Holder 10"/>
          <p:cNvSpPr txBox="1">
            <a:spLocks noGrp="1"/>
          </p:cNvSpPr>
          <p:nvPr/>
        </p:nvSpPr>
        <p:spPr>
          <a:xfrm>
            <a:off x="6457348" y="1644194"/>
            <a:ext cx="5177309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>
                <a:ea typeface="맑은 고딕" charset="0"/>
              </a:rPr>
              <a:t>3) </a:t>
            </a:r>
            <a:r>
              <a:rPr lang="ko-KR" altLang="en-US" dirty="0" smtClean="0">
                <a:ea typeface="맑은 고딕" charset="0"/>
              </a:rPr>
              <a:t>실물 </a:t>
            </a:r>
            <a:r>
              <a:rPr lang="ko-KR" altLang="en-US" dirty="0" err="1">
                <a:ea typeface="맑은 고딕" charset="0"/>
              </a:rPr>
              <a:t>데이터셋을</a:t>
            </a:r>
            <a:r>
              <a:rPr lang="ko-KR" altLang="en-US" dirty="0">
                <a:ea typeface="맑은 고딕" charset="0"/>
              </a:rPr>
              <a:t> 이용한 </a:t>
            </a:r>
            <a:r>
              <a:rPr lang="ko-KR" altLang="en-US" dirty="0" err="1">
                <a:ea typeface="맑은 고딕" charset="0"/>
              </a:rPr>
              <a:t>불량검출</a:t>
            </a:r>
            <a:endParaRPr lang="ko-KR" altLang="en-US" sz="3200" dirty="0">
              <a:ea typeface="맑은 고딕" charset="0"/>
            </a:endParaRPr>
          </a:p>
        </p:txBody>
      </p:sp>
      <p:sp>
        <p:nvSpPr>
          <p:cNvPr id="9" name="Holder 10"/>
          <p:cNvSpPr txBox="1">
            <a:spLocks noGrp="1"/>
          </p:cNvSpPr>
          <p:nvPr/>
        </p:nvSpPr>
        <p:spPr>
          <a:xfrm>
            <a:off x="6704485" y="4520656"/>
            <a:ext cx="3625084" cy="2215991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수집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생성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데이터 전처리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sz="1800" b="0" dirty="0" smtClean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sz="1800" b="0" i="0" dirty="0" smtClean="0">
                <a:ea typeface="맑은 고딕" charset="0"/>
              </a:rPr>
              <a:t>데이터베이스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sz="1800" b="0" i="0" dirty="0" err="1" smtClean="0">
                <a:ea typeface="맑은 고딕" charset="0"/>
              </a:rPr>
              <a:t>BigData</a:t>
            </a:r>
            <a:endParaRPr lang="en-US" altLang="ko-KR" sz="1800" b="0" i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서버</a:t>
            </a:r>
            <a:endParaRPr lang="en-US" altLang="ko-KR" sz="1800" b="0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sz="1800" b="0" dirty="0" smtClean="0">
                <a:ea typeface="맑은 고딕" charset="0"/>
              </a:rPr>
              <a:t>최종</a:t>
            </a:r>
            <a:endParaRPr lang="ko-KR" altLang="en-US" sz="1800" b="0" i="0" dirty="0">
              <a:ea typeface="맑은 고딕" charset="0"/>
            </a:endParaRPr>
          </a:p>
        </p:txBody>
      </p:sp>
      <p:sp>
        <p:nvSpPr>
          <p:cNvPr id="10" name="Holder 10"/>
          <p:cNvSpPr txBox="1">
            <a:spLocks noGrp="1"/>
          </p:cNvSpPr>
          <p:nvPr/>
        </p:nvSpPr>
        <p:spPr>
          <a:xfrm>
            <a:off x="6457350" y="4151324"/>
            <a:ext cx="3625084" cy="369332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sz="2400" i="0" dirty="0" smtClean="0">
                <a:ea typeface="맑은 고딕" charset="0"/>
              </a:rPr>
              <a:t>4) </a:t>
            </a:r>
            <a:r>
              <a:rPr lang="en-US" altLang="ko-KR" dirty="0"/>
              <a:t>Computer </a:t>
            </a:r>
            <a:r>
              <a:rPr lang="en-US" altLang="ko-KR" dirty="0" smtClean="0"/>
              <a:t>Skills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51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7065919" y="2904337"/>
            <a:ext cx="4754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VGG16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데이터셋에서 학습된 </a:t>
            </a:r>
            <a:endParaRPr lang="en-US" altLang="ko-KR" dirty="0" smtClean="0"/>
          </a:p>
          <a:p>
            <a:r>
              <a:rPr lang="ko-KR" altLang="en-US" dirty="0" smtClean="0"/>
              <a:t>가중치를 </a:t>
            </a:r>
            <a:r>
              <a:rPr lang="ko-KR" altLang="en-US" dirty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이는 다양한 컴퓨터 비전 작업에서 전이 학습</a:t>
            </a:r>
            <a:r>
              <a:rPr lang="en-US" altLang="ko-KR" dirty="0"/>
              <a:t>(Transfer Learning)</a:t>
            </a:r>
            <a:r>
              <a:rPr lang="ko-KR" altLang="en-US" dirty="0"/>
              <a:t>을 통해 유용하게 사용할 수 있습니다</a:t>
            </a:r>
            <a:r>
              <a:rPr lang="en-US" altLang="ko-KR" dirty="0"/>
              <a:t>. </a:t>
            </a:r>
            <a:r>
              <a:rPr lang="ko-KR" altLang="en-US" dirty="0"/>
              <a:t>전이 학습을 통해 </a:t>
            </a:r>
            <a:r>
              <a:rPr lang="en-US" altLang="ko-KR" dirty="0"/>
              <a:t>VGG16</a:t>
            </a:r>
            <a:r>
              <a:rPr lang="ko-KR" altLang="en-US" dirty="0"/>
              <a:t>은 다른 데이터셋에서도 좋은 성능을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3969" y="5729994"/>
            <a:ext cx="920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</a:t>
            </a:r>
            <a:r>
              <a:rPr lang="ko-KR" altLang="en-US" dirty="0"/>
              <a:t>효율성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성능 </a:t>
            </a:r>
            <a:r>
              <a:rPr lang="ko-KR" altLang="en-US" dirty="0" smtClean="0"/>
              <a:t>향상</a:t>
            </a:r>
            <a:r>
              <a:rPr lang="en-US" altLang="ko-KR" dirty="0" smtClean="0"/>
              <a:t>, </a:t>
            </a:r>
            <a:r>
              <a:rPr lang="ko-KR" altLang="en-US" dirty="0"/>
              <a:t>모델 </a:t>
            </a:r>
            <a:r>
              <a:rPr lang="ko-KR" altLang="en-US" dirty="0" smtClean="0"/>
              <a:t>일반화</a:t>
            </a:r>
            <a:r>
              <a:rPr lang="en-US" altLang="ko-KR" dirty="0" smtClean="0"/>
              <a:t>, </a:t>
            </a:r>
            <a:r>
              <a:rPr lang="ko-KR" altLang="en-US" dirty="0"/>
              <a:t>자원 절약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9" y="6264003"/>
            <a:ext cx="843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이미지 출처 </a:t>
            </a:r>
            <a:r>
              <a:rPr lang="en-US" altLang="ko-KR" sz="1400" dirty="0"/>
              <a:t>: </a:t>
            </a:r>
            <a:r>
              <a:rPr lang="en-US" altLang="ko-KR" sz="1400" u="sng" dirty="0">
                <a:hlinkClick r:id="rId3"/>
              </a:rPr>
              <a:t>https://neurohive.io/en/popular-networks/vgg16/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9" y="2088369"/>
            <a:ext cx="5922445" cy="338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969" y="1644194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전이 학습</a:t>
            </a:r>
            <a:r>
              <a:rPr lang="en-US" altLang="ko-KR" dirty="0" smtClean="0"/>
              <a:t>(VGG16)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065919" y="1961287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Visual </a:t>
            </a:r>
            <a:r>
              <a:rPr lang="en-US" altLang="ko-KR" b="1" dirty="0" smtClean="0">
                <a:solidFill>
                  <a:srgbClr val="FF0000"/>
                </a:solidFill>
              </a:rPr>
              <a:t>Geometry </a:t>
            </a:r>
            <a:r>
              <a:rPr lang="en-US" altLang="ko-KR" b="1" dirty="0">
                <a:solidFill>
                  <a:srgbClr val="FF0000"/>
                </a:solidFill>
              </a:rPr>
              <a:t>Group 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65918" y="6233225"/>
            <a:ext cx="475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 smtClean="0"/>
              <a:t>Geometry : </a:t>
            </a:r>
            <a:r>
              <a:rPr lang="ko-KR" altLang="en-US" dirty="0" smtClean="0"/>
              <a:t>기하학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506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r>
              <a:rPr lang="en-US" altLang="ko-KR" dirty="0" smtClean="0"/>
              <a:t>(model fitting)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02638" y="2508260"/>
            <a:ext cx="11386724" cy="2570888"/>
            <a:chOff x="151547" y="2508260"/>
            <a:chExt cx="11386724" cy="2570888"/>
          </a:xfrm>
        </p:grpSpPr>
        <p:sp>
          <p:nvSpPr>
            <p:cNvPr id="3" name="TextBox 2"/>
            <p:cNvSpPr txBox="1"/>
            <p:nvPr/>
          </p:nvSpPr>
          <p:spPr>
            <a:xfrm>
              <a:off x="151547" y="2508260"/>
              <a:ext cx="301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불량 </a:t>
              </a:r>
              <a:r>
                <a:rPr lang="en-US" altLang="ko-KR" dirty="0" smtClean="0"/>
                <a:t>PCB image 1500</a:t>
              </a:r>
              <a:r>
                <a:rPr lang="ko-KR" altLang="en-US" dirty="0" smtClean="0"/>
                <a:t>개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015" y="3975888"/>
              <a:ext cx="2466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Defect(</a:t>
              </a:r>
              <a:r>
                <a:rPr lang="ko-KR" altLang="en-US" dirty="0" smtClean="0"/>
                <a:t>결함</a:t>
              </a:r>
              <a:r>
                <a:rPr lang="en-US" altLang="ko-KR" dirty="0" smtClean="0"/>
                <a:t>) : 10013</a:t>
              </a:r>
              <a:endParaRPr lang="ko-KR" altLang="en-US" dirty="0"/>
            </a:p>
          </p:txBody>
        </p:sp>
        <p:sp>
          <p:nvSpPr>
            <p:cNvPr id="8" name="오른쪽 화살표 7"/>
            <p:cNvSpPr/>
            <p:nvPr/>
          </p:nvSpPr>
          <p:spPr>
            <a:xfrm rot="5400000">
              <a:off x="1272388" y="3295153"/>
              <a:ext cx="774572" cy="27413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547" y="3128441"/>
              <a:ext cx="221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D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ata</a:t>
              </a:r>
              <a:r>
                <a:rPr lang="ko-KR" altLang="en-US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S</a:t>
              </a:r>
              <a:r>
                <a:rPr lang="en-US" altLang="ko-KR" dirty="0" smtClean="0">
                  <a:solidFill>
                    <a:srgbClr val="FF0000"/>
                  </a:solidFill>
                </a:rPr>
                <a:t>licing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4586942" y="3241959"/>
              <a:ext cx="6951329" cy="1837189"/>
              <a:chOff x="4586942" y="3241959"/>
              <a:chExt cx="6951329" cy="1837189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586942" y="3497773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Train : 8012</a:t>
                </a:r>
                <a:endParaRPr lang="ko-KR" alt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586942" y="4454004"/>
                <a:ext cx="3015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Val : 2001</a:t>
                </a:r>
                <a:endParaRPr lang="ko-KR" altLang="en-US" dirty="0"/>
              </a:p>
            </p:txBody>
          </p:sp>
          <p:sp>
            <p:nvSpPr>
              <p:cNvPr id="10" name="오른쪽 화살표 9"/>
              <p:cNvSpPr/>
              <p:nvPr/>
            </p:nvSpPr>
            <p:spPr>
              <a:xfrm>
                <a:off x="4993265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오른쪽 화살표 10"/>
              <p:cNvSpPr/>
              <p:nvPr/>
            </p:nvSpPr>
            <p:spPr>
              <a:xfrm>
                <a:off x="4993265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0800000">
                <a:off x="4867431" y="3618802"/>
                <a:ext cx="125834" cy="1087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6200000">
                <a:off x="4783921" y="4018706"/>
                <a:ext cx="127638" cy="29105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오른쪽 화살표 설명선 13"/>
              <p:cNvSpPr/>
              <p:nvPr/>
            </p:nvSpPr>
            <p:spPr>
              <a:xfrm>
                <a:off x="7602242" y="3241959"/>
                <a:ext cx="1776038" cy="1837189"/>
              </a:xfrm>
              <a:prstGeom prst="rightArrowCallout">
                <a:avLst>
                  <a:gd name="adj1" fmla="val 19495"/>
                  <a:gd name="adj2" fmla="val 20544"/>
                  <a:gd name="adj3" fmla="val 25000"/>
                  <a:gd name="adj4" fmla="val 5305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7031014" y="355652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오른쪽 화살표 15"/>
              <p:cNvSpPr/>
              <p:nvPr/>
            </p:nvSpPr>
            <p:spPr>
              <a:xfrm>
                <a:off x="7031014" y="4501601"/>
                <a:ext cx="380819" cy="274138"/>
              </a:xfrm>
              <a:prstGeom prst="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271757" y="3833113"/>
                <a:ext cx="16079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데이터 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증강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정육면체 17"/>
              <p:cNvSpPr/>
              <p:nvPr/>
            </p:nvSpPr>
            <p:spPr>
              <a:xfrm>
                <a:off x="9717860" y="3497773"/>
                <a:ext cx="1820411" cy="1233510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717860" y="4043385"/>
                <a:ext cx="16079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모델 학습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773903" y="3841065"/>
              <a:ext cx="2466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Resize :</a:t>
              </a:r>
            </a:p>
            <a:p>
              <a:pPr algn="ctr"/>
              <a:r>
                <a:rPr lang="en-US" altLang="ko-KR" dirty="0" smtClean="0"/>
                <a:t>224 * 224</a:t>
              </a:r>
              <a:endParaRPr lang="ko-KR" altLang="en-US" dirty="0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2851392" y="3995508"/>
              <a:ext cx="559224" cy="33744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265291" y="2610974"/>
            <a:ext cx="30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VGG16</a:t>
            </a:r>
            <a:endParaRPr lang="ko-KR" altLang="en-US" dirty="0"/>
          </a:p>
        </p:txBody>
      </p:sp>
      <p:sp>
        <p:nvSpPr>
          <p:cNvPr id="26" name="U자형 화살표 25"/>
          <p:cNvSpPr/>
          <p:nvPr/>
        </p:nvSpPr>
        <p:spPr>
          <a:xfrm rot="5400000" flipV="1">
            <a:off x="9208624" y="2812821"/>
            <a:ext cx="1120912" cy="892465"/>
          </a:xfrm>
          <a:prstGeom prst="uturnArrow">
            <a:avLst>
              <a:gd name="adj1" fmla="val 1875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 smtClean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2026" y="4610793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Accuracy</a:t>
            </a:r>
            <a:r>
              <a:rPr lang="en-US" altLang="ko-KR" sz="2000" dirty="0" smtClean="0"/>
              <a:t> :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274" y="5907782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관심 영역</a:t>
            </a:r>
            <a:r>
              <a:rPr lang="en-US" altLang="ko-KR" sz="2000" dirty="0"/>
              <a:t>(Region of Interest, ROI)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67" y="939113"/>
            <a:ext cx="4672544" cy="465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/>
              <a:t>실물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모델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Yolov5</a:t>
            </a:r>
            <a:r>
              <a:rPr lang="en-US" altLang="ko-KR" sz="2000" dirty="0" smtClean="0"/>
              <a:t> : </a:t>
            </a:r>
            <a:r>
              <a:rPr lang="ko-KR" altLang="en-US" sz="2000" dirty="0" smtClean="0"/>
              <a:t>객체 감지에 유용한 </a:t>
            </a:r>
            <a:r>
              <a:rPr lang="ko-KR" altLang="en-US" sz="2000" dirty="0" err="1" smtClean="0"/>
              <a:t>딥러닝</a:t>
            </a:r>
            <a:r>
              <a:rPr lang="ko-KR" altLang="en-US" sz="2000" dirty="0" smtClean="0"/>
              <a:t> 모델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30" y="2121192"/>
            <a:ext cx="6871940" cy="44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7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Image resize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9" y="2541864"/>
            <a:ext cx="5563191" cy="2908115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530" y="2541864"/>
            <a:ext cx="2880000" cy="28800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686648" y="3589782"/>
            <a:ext cx="1289233" cy="812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63408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3034 X 1586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3534" y="5762873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640 X 640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21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dirty="0" smtClean="0"/>
              <a:t>개요</a:t>
            </a:r>
            <a:endParaRPr lang="ko-KR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3447535" y="4040659"/>
            <a:ext cx="449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 smtClean="0"/>
              <a:t>팀원소개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시장조사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76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1844249"/>
            <a:ext cx="4564764" cy="45647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942295" y="4298844"/>
            <a:ext cx="1031845" cy="59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73847" y="2870743"/>
            <a:ext cx="1166071" cy="3170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01018" y="3650963"/>
            <a:ext cx="746621" cy="17441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53928" r="61445" b="34229"/>
          <a:stretch/>
        </p:blipFill>
        <p:spPr>
          <a:xfrm>
            <a:off x="3925604" y="4119684"/>
            <a:ext cx="1677799" cy="950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22841" r="64231" b="71238"/>
          <a:stretch/>
        </p:blipFill>
        <p:spPr>
          <a:xfrm>
            <a:off x="3684852" y="2726015"/>
            <a:ext cx="2159304" cy="52746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3098219" y="2846187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263183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343" y="4136462"/>
            <a:ext cx="4557997" cy="94353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5887754" y="445125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굽은 화살표 18"/>
          <p:cNvSpPr/>
          <p:nvPr/>
        </p:nvSpPr>
        <p:spPr>
          <a:xfrm rot="5400000">
            <a:off x="4579266" y="1987596"/>
            <a:ext cx="371849" cy="3850546"/>
          </a:xfrm>
          <a:prstGeom prst="bentArrow">
            <a:avLst>
              <a:gd name="adj1" fmla="val 12765"/>
              <a:gd name="adj2" fmla="val 25000"/>
              <a:gd name="adj3" fmla="val 25000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87892" y="3703233"/>
            <a:ext cx="347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x           y           w           h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7399742" y="5220727"/>
            <a:ext cx="248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정규화</a:t>
            </a:r>
            <a:r>
              <a:rPr lang="en-US" altLang="ko-KR" dirty="0"/>
              <a:t>(Normalization)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676487" y="2669556"/>
            <a:ext cx="2167668" cy="610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36729" y="4072565"/>
            <a:ext cx="1819403" cy="10636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시킨 </a:t>
            </a:r>
            <a:r>
              <a:rPr lang="en-US" altLang="ko-KR" dirty="0" smtClean="0"/>
              <a:t>PCB</a:t>
            </a:r>
            <a:r>
              <a:rPr lang="ko-KR" altLang="en-US" dirty="0" smtClean="0"/>
              <a:t> 결함 종류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32936" y="4130702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Missing hole (3)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미세한 구멍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932936" y="2543824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Mouse bite (1)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패턴이 불완전하게 제거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932936" y="3337263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 circuit (2)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개방</a:t>
            </a:r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32936" y="5717580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 (5)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회로 간의 의도치 않은 연결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932936" y="4924141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 (4)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구리 돌출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932936" y="1750385"/>
            <a:ext cx="8854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Spurious copper (0</a:t>
            </a:r>
            <a:r>
              <a:rPr lang="en-US" altLang="ko-KR" b="1" dirty="0" smtClean="0">
                <a:solidFill>
                  <a:srgbClr val="FF0000"/>
                </a:solidFill>
              </a:rPr>
              <a:t>)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불필요한 잔여 구리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9068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학습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8" y="1644194"/>
            <a:ext cx="4313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 ./train.py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img</a:t>
            </a:r>
            <a:r>
              <a:rPr lang="en-US" altLang="ko-KR" dirty="0"/>
              <a:t>-size </a:t>
            </a:r>
            <a:r>
              <a:rPr lang="en-US" altLang="ko-KR" dirty="0" smtClean="0"/>
              <a:t>640 </a:t>
            </a:r>
          </a:p>
          <a:p>
            <a:r>
              <a:rPr lang="en-US" altLang="ko-KR" dirty="0" smtClean="0"/>
              <a:t>--</a:t>
            </a:r>
            <a:r>
              <a:rPr lang="en-US" altLang="ko-KR" dirty="0"/>
              <a:t>batch-size 16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epochs 100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data ./data/</a:t>
            </a:r>
            <a:r>
              <a:rPr lang="en-US" altLang="ko-KR" dirty="0" err="1"/>
              <a:t>data.yaml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 err="1"/>
              <a:t>cfg</a:t>
            </a:r>
            <a:r>
              <a:rPr lang="en-US" altLang="ko-KR" dirty="0"/>
              <a:t> ./models/yolov5s.yaml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weights ./yolov5s.pt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name </a:t>
            </a:r>
            <a:r>
              <a:rPr lang="en-US" altLang="ko-KR" dirty="0" err="1"/>
              <a:t>my_experiment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save-period 1 </a:t>
            </a:r>
            <a:endParaRPr lang="en-US" altLang="ko-KR" dirty="0" smtClean="0"/>
          </a:p>
          <a:p>
            <a:r>
              <a:rPr lang="en-US" altLang="ko-KR" dirty="0" smtClean="0"/>
              <a:t>--</a:t>
            </a:r>
            <a:r>
              <a:rPr lang="en-US" altLang="ko-KR" dirty="0"/>
              <a:t>project ./runs/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968" y="4869228"/>
            <a:ext cx="90510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</a:t>
            </a:r>
            <a:r>
              <a:rPr lang="en-US" altLang="ko-KR" dirty="0" err="1" smtClean="0"/>
              <a:t>ata.yaml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train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/train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val</a:t>
            </a:r>
            <a:r>
              <a:rPr lang="en-US" altLang="ko-KR" dirty="0"/>
              <a:t>: ../PCB_DATASET/</a:t>
            </a:r>
            <a:r>
              <a:rPr lang="en-US" altLang="ko-KR" dirty="0" err="1"/>
              <a:t>PCB_split</a:t>
            </a:r>
            <a:r>
              <a:rPr lang="en-US" altLang="ko-KR" dirty="0"/>
              <a:t>/</a:t>
            </a:r>
            <a:r>
              <a:rPr lang="en-US" altLang="ko-KR" dirty="0" err="1"/>
              <a:t>val</a:t>
            </a:r>
            <a:endParaRPr lang="en-US" altLang="ko-KR" dirty="0"/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nc</a:t>
            </a:r>
            <a:r>
              <a:rPr lang="en-US" altLang="ko-KR" dirty="0"/>
              <a:t>: 6</a:t>
            </a:r>
          </a:p>
          <a:p>
            <a:r>
              <a:rPr lang="en-US" altLang="ko-KR" dirty="0" smtClean="0"/>
              <a:t>    names</a:t>
            </a:r>
            <a:r>
              <a:rPr lang="en-US" altLang="ko-KR" dirty="0"/>
              <a:t>: ['</a:t>
            </a:r>
            <a:r>
              <a:rPr lang="en-US" altLang="ko-KR" dirty="0" err="1"/>
              <a:t>spurious_copper</a:t>
            </a:r>
            <a:r>
              <a:rPr lang="en-US" altLang="ko-KR" dirty="0"/>
              <a:t>', '</a:t>
            </a:r>
            <a:r>
              <a:rPr lang="en-US" altLang="ko-KR" dirty="0" err="1"/>
              <a:t>mouse_bite</a:t>
            </a:r>
            <a:r>
              <a:rPr lang="en-US" altLang="ko-KR" dirty="0"/>
              <a:t>', '</a:t>
            </a:r>
            <a:r>
              <a:rPr lang="en-US" altLang="ko-KR" dirty="0" err="1"/>
              <a:t>open_circuit</a:t>
            </a:r>
            <a:r>
              <a:rPr lang="en-US" altLang="ko-KR" dirty="0"/>
              <a:t>', '</a:t>
            </a:r>
            <a:r>
              <a:rPr lang="en-US" altLang="ko-KR" dirty="0" err="1"/>
              <a:t>missing_hole</a:t>
            </a:r>
            <a:r>
              <a:rPr lang="en-US" altLang="ko-KR" dirty="0"/>
              <a:t>', 'spur', 'short</a:t>
            </a:r>
            <a:r>
              <a:rPr lang="en-US" altLang="ko-KR" dirty="0" smtClean="0"/>
              <a:t>']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79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227233" y="1644194"/>
            <a:ext cx="6801799" cy="4006829"/>
            <a:chOff x="1227233" y="1644194"/>
            <a:chExt cx="6801799" cy="40068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1644194"/>
              <a:ext cx="6392167" cy="15813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233" y="4317337"/>
              <a:ext cx="6801799" cy="1333686"/>
            </a:xfrm>
            <a:prstGeom prst="rect">
              <a:avLst/>
            </a:prstGeom>
          </p:spPr>
        </p:pic>
      </p:grpSp>
      <p:sp>
        <p:nvSpPr>
          <p:cNvPr id="5" name="타원 4"/>
          <p:cNvSpPr/>
          <p:nvPr/>
        </p:nvSpPr>
        <p:spPr>
          <a:xfrm>
            <a:off x="4334106" y="3361605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334106" y="3682241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334106" y="4002877"/>
            <a:ext cx="178420" cy="178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234" y="164419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27234" y="5354905"/>
            <a:ext cx="791138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19400" y="3586785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weight(</a:t>
            </a:r>
            <a:r>
              <a:rPr lang="ko-KR" altLang="en-US" dirty="0" smtClean="0"/>
              <a:t>가중치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644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35" y="1644194"/>
            <a:ext cx="7973584" cy="50017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22" y="3563977"/>
            <a:ext cx="895475" cy="1162212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1789241" y="400152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13273" y="1660310"/>
            <a:ext cx="947254" cy="2961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7" y="1641537"/>
            <a:ext cx="6720391" cy="5040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2075" y="198235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2504" y="2611977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4722" y="3255401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7455" y="389882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1796" y="4542249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8314" y="6187091"/>
            <a:ext cx="52259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</a:t>
            </a:r>
            <a:r>
              <a:rPr lang="ko-KR" altLang="en-US" sz="1100" dirty="0" smtClean="0"/>
              <a:t>출처 </a:t>
            </a:r>
            <a:r>
              <a:rPr lang="en-US" altLang="ko-KR" sz="1100" dirty="0" smtClean="0"/>
              <a:t>:</a:t>
            </a:r>
          </a:p>
          <a:p>
            <a:r>
              <a:rPr lang="en-US" altLang="ko-KR" sz="1100" u="sng" dirty="0" smtClean="0"/>
              <a:t>https</a:t>
            </a:r>
            <a:r>
              <a:rPr lang="en-US" altLang="ko-KR" sz="1100" u="sng" dirty="0"/>
              <a:t>://blog.skby.net/%EC%9D%B8%EA%B3%B5%EC%A7%80%EB%8A%A5-%ED%8F%89%EA%B0%80-%EB%AA%A8%EB%8D%B8/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88" y="4481975"/>
            <a:ext cx="4771153" cy="15821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80903" y="2474704"/>
            <a:ext cx="415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정확한 모델 평가를 위해 정밀도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민감도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평가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0903" y="3305214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오른손잡이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왼손잡이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264147" y="5324855"/>
            <a:ext cx="4709137" cy="722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80903" y="1982357"/>
            <a:ext cx="415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흑백 데이터셋에서는 </a:t>
            </a:r>
            <a:r>
              <a:rPr lang="en-US" altLang="ko-KR" dirty="0" smtClean="0"/>
              <a:t>accuracy</a:t>
            </a:r>
            <a:r>
              <a:rPr lang="ko-KR" altLang="en-US" dirty="0" smtClean="0"/>
              <a:t>로 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905" y="5262998"/>
            <a:ext cx="3648584" cy="60015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152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52235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87842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100</a:t>
            </a:r>
            <a:r>
              <a:rPr lang="en-US" altLang="ko-KR" dirty="0"/>
              <a:t> </a:t>
            </a:r>
            <a:r>
              <a:rPr lang="en-US" altLang="ko-KR" dirty="0" smtClean="0"/>
              <a:t>= </a:t>
            </a:r>
            <a:r>
              <a:rPr lang="en-US" altLang="ko-KR" b="1" dirty="0" smtClean="0">
                <a:solidFill>
                  <a:srgbClr val="FF0000"/>
                </a:solidFill>
              </a:rPr>
              <a:t>0.9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712" y="5432166"/>
            <a:ext cx="3562847" cy="600159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99800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761412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59786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16098" y="410154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90 / 120</a:t>
            </a:r>
            <a:r>
              <a:rPr lang="en-US" altLang="ko-KR" dirty="0" smtClean="0"/>
              <a:t> = </a:t>
            </a:r>
            <a:r>
              <a:rPr lang="en-US" altLang="ko-KR" b="1" dirty="0" smtClean="0">
                <a:solidFill>
                  <a:srgbClr val="FF0000"/>
                </a:solidFill>
              </a:rPr>
              <a:t>0.75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1137012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관계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7718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82130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26696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562338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50%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837868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5521021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7020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329863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319826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9165510" y="3605328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Precision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948260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200</a:t>
            </a:r>
            <a:r>
              <a:rPr lang="ko-KR" altLang="en-US" sz="2000" dirty="0" smtClean="0"/>
              <a:t>명의 사람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정상</a:t>
            </a:r>
            <a:r>
              <a:rPr lang="en-US" altLang="ko-KR" sz="2000" dirty="0" smtClean="0"/>
              <a:t>, 100</a:t>
            </a:r>
            <a:r>
              <a:rPr lang="ko-KR" altLang="en-US" sz="2000" dirty="0" smtClean="0"/>
              <a:t>명은 암환자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4974"/>
              </p:ext>
            </p:extLst>
          </p:nvPr>
        </p:nvGraphicFramePr>
        <p:xfrm>
          <a:off x="1663505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06346"/>
              </p:ext>
            </p:extLst>
          </p:nvPr>
        </p:nvGraphicFramePr>
        <p:xfrm>
          <a:off x="1663505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312985"/>
              </p:ext>
            </p:extLst>
          </p:nvPr>
        </p:nvGraphicFramePr>
        <p:xfrm>
          <a:off x="1093487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988147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706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200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814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</a:t>
            </a:r>
            <a:r>
              <a:rPr lang="en-US" altLang="ko-KR" sz="2000" dirty="0" smtClean="0"/>
              <a:t>ecall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100%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21270"/>
              </p:ext>
            </p:extLst>
          </p:nvPr>
        </p:nvGraphicFramePr>
        <p:xfrm>
          <a:off x="5622188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1468"/>
              </p:ext>
            </p:extLst>
          </p:nvPr>
        </p:nvGraphicFramePr>
        <p:xfrm>
          <a:off x="5622188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00110"/>
              </p:ext>
            </p:extLst>
          </p:nvPr>
        </p:nvGraphicFramePr>
        <p:xfrm>
          <a:off x="5052170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49889"/>
              </p:ext>
            </p:extLst>
          </p:nvPr>
        </p:nvGraphicFramePr>
        <p:xfrm>
          <a:off x="9266677" y="4132825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987195"/>
              </p:ext>
            </p:extLst>
          </p:nvPr>
        </p:nvGraphicFramePr>
        <p:xfrm>
          <a:off x="9266677" y="3687600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586921"/>
              </p:ext>
            </p:extLst>
          </p:nvPr>
        </p:nvGraphicFramePr>
        <p:xfrm>
          <a:off x="8696659" y="4132825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424136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0%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이상</a:t>
            </a:r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en-US" altLang="ko-KR" sz="2000" b="1" dirty="0" smtClean="0">
                <a:solidFill>
                  <a:srgbClr val="00B0F0"/>
                </a:solidFill>
              </a:rPr>
              <a:t>00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625" y="2481799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암환자일 확률이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100%</a:t>
            </a:r>
          </a:p>
          <a:p>
            <a:pPr algn="ctr"/>
            <a:r>
              <a:rPr lang="ko-KR" altLang="en-US" sz="2000" dirty="0" smtClean="0"/>
              <a:t>인 사람이 </a:t>
            </a:r>
            <a:r>
              <a:rPr lang="en-US" altLang="ko-KR" sz="2000" b="1" dirty="0">
                <a:solidFill>
                  <a:srgbClr val="00B0F0"/>
                </a:solidFill>
              </a:rPr>
              <a:t>1</a:t>
            </a:r>
            <a:r>
              <a:rPr lang="ko-KR" altLang="en-US" sz="2000" b="1" dirty="0" smtClean="0">
                <a:solidFill>
                  <a:srgbClr val="00B0F0"/>
                </a:solidFill>
              </a:rPr>
              <a:t>명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4339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75%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69707" y="5699211"/>
            <a:ext cx="2613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Recall</a:t>
            </a:r>
            <a:r>
              <a:rPr lang="en-US" altLang="ko-KR" sz="2000" dirty="0" smtClean="0"/>
              <a:t> : </a:t>
            </a:r>
            <a:r>
              <a:rPr lang="en-US" altLang="ko-KR" sz="2000" b="1" dirty="0" smtClean="0">
                <a:solidFill>
                  <a:srgbClr val="00B050"/>
                </a:solidFill>
              </a:rPr>
              <a:t>1%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948555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592731" y="4027291"/>
            <a:ext cx="2457580" cy="803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600075" y="1884292"/>
            <a:ext cx="1200150" cy="369888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dirty="0" err="1"/>
              <a:t>윤선준</a:t>
            </a:r>
            <a:endParaRPr lang="ko-KR" altLang="en-US" dirty="0"/>
          </a:p>
        </p:txBody>
      </p:sp>
      <p:sp>
        <p:nvSpPr>
          <p:cNvPr id="11" name="Holder 10"/>
          <p:cNvSpPr txBox="1">
            <a:spLocks noGrp="1"/>
          </p:cNvSpPr>
          <p:nvPr/>
        </p:nvSpPr>
        <p:spPr>
          <a:xfrm>
            <a:off x="600075" y="2501230"/>
            <a:ext cx="3625084" cy="2585323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3A3838"/>
                </a:solidFill>
                <a:latin typeface="맑은 고딕" charset="0"/>
                <a:cs typeface="맑은 고딕" charset="0"/>
              </a:defRPr>
            </a:lvl1pPr>
          </a:lstStyle>
          <a:p>
            <a:r>
              <a:rPr lang="en-US" altLang="ko-KR" dirty="0" smtClean="0"/>
              <a:t> </a:t>
            </a:r>
            <a:r>
              <a:rPr lang="ko-KR" altLang="ko-KR" dirty="0" smtClean="0"/>
              <a:t>모델 개발</a:t>
            </a: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C++,C#,JAVA,</a:t>
            </a:r>
            <a:r>
              <a:rPr lang="en-US" altLang="ko-KR" dirty="0" err="1"/>
              <a:t>Javascript</a:t>
            </a:r>
            <a:r>
              <a:rPr lang="ko-KR" altLang="ko-KR" dirty="0" smtClean="0"/>
              <a:t>,</a:t>
            </a:r>
            <a:r>
              <a:rPr lang="en-US" altLang="ko-KR" dirty="0" err="1" smtClean="0"/>
              <a:t>Kotlin</a:t>
            </a:r>
            <a:r>
              <a:rPr lang="ko-KR" altLang="ko-KR" dirty="0" smtClean="0"/>
              <a:t>,</a:t>
            </a:r>
            <a:r>
              <a:rPr lang="en-US" altLang="ko-KR" dirty="0"/>
              <a:t>P</a:t>
            </a:r>
            <a:r>
              <a:rPr lang="en-US" altLang="ko-KR" dirty="0" smtClean="0"/>
              <a:t>ython</a:t>
            </a:r>
            <a:r>
              <a:rPr lang="ko-KR" altLang="ko-KR" dirty="0" smtClean="0"/>
              <a:t>,</a:t>
            </a:r>
            <a:r>
              <a:rPr lang="ko-KR" altLang="ko-KR" dirty="0" err="1" smtClean="0"/>
              <a:t>Go</a:t>
            </a:r>
            <a:r>
              <a:rPr lang="ko-KR" altLang="ko-KR" dirty="0" smtClean="0"/>
              <a:t>,</a:t>
            </a:r>
            <a:r>
              <a:rPr lang="en-US" altLang="ko-KR" dirty="0" smtClean="0"/>
              <a:t>D</a:t>
            </a:r>
            <a:r>
              <a:rPr lang="ko-KR" altLang="ko-KR" dirty="0" err="1" smtClean="0"/>
              <a:t>art</a:t>
            </a:r>
            <a:r>
              <a:rPr lang="ko-KR" altLang="ko-KR" dirty="0" smtClean="0"/>
              <a:t>,</a:t>
            </a:r>
            <a:endParaRPr lang="en-US" altLang="ko-KR" dirty="0" smtClean="0"/>
          </a:p>
          <a:p>
            <a:r>
              <a:rPr lang="en-US" altLang="ko-KR" dirty="0"/>
              <a:t>R</a:t>
            </a:r>
            <a:r>
              <a:rPr lang="ko-KR" altLang="ko-KR" dirty="0" err="1" smtClean="0"/>
              <a:t>ub</a:t>
            </a:r>
            <a:r>
              <a:rPr lang="en-US" altLang="ko-KR" dirty="0" err="1" smtClean="0"/>
              <a:t>y,R</a:t>
            </a: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/>
            </a:r>
            <a:br>
              <a:rPr lang="ko-KR" altLang="ko-KR" dirty="0"/>
            </a:br>
            <a:r>
              <a:rPr lang="ko-KR" altLang="ko-KR" dirty="0"/>
              <a:t>AI 부트캠프 </a:t>
            </a:r>
            <a:r>
              <a:rPr lang="ko-KR" altLang="en-US" dirty="0" smtClean="0"/>
              <a:t>직업훈련</a:t>
            </a:r>
            <a:r>
              <a:rPr lang="en-US" altLang="ko-KR" dirty="0" smtClean="0"/>
              <a:t> </a:t>
            </a:r>
            <a:r>
              <a:rPr lang="ko-KR" altLang="en-US" dirty="0"/>
              <a:t>중</a:t>
            </a:r>
            <a:endParaRPr lang="ko-KR" altLang="en-US" sz="2400" b="1" i="0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팀원소개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257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39" y="318631"/>
            <a:ext cx="11436457" cy="1325563"/>
          </a:xfrm>
        </p:spPr>
        <p:txBody>
          <a:bodyPr/>
          <a:lstStyle/>
          <a:p>
            <a:r>
              <a:rPr lang="en-US" altLang="ko-KR" dirty="0"/>
              <a:t>Precision(</a:t>
            </a:r>
            <a:r>
              <a:rPr lang="ko-KR" altLang="en-US" dirty="0"/>
              <a:t>정밀도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  <a:r>
              <a:rPr lang="ko-KR" altLang="en-US" dirty="0"/>
              <a:t>의 관계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99004" y="1644194"/>
            <a:ext cx="10593992" cy="4597581"/>
            <a:chOff x="481740" y="1644194"/>
            <a:chExt cx="10593992" cy="459758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76"/>
            <a:stretch/>
          </p:blipFill>
          <p:spPr>
            <a:xfrm>
              <a:off x="6177664" y="1644195"/>
              <a:ext cx="4898068" cy="459758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209"/>
            <a:stretch/>
          </p:blipFill>
          <p:spPr>
            <a:xfrm>
              <a:off x="481740" y="1644194"/>
              <a:ext cx="4881997" cy="4597580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36003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Precision </a:t>
            </a:r>
            <a:r>
              <a:rPr lang="ko-KR" altLang="en-US" sz="2000" dirty="0" smtClean="0"/>
              <a:t>증가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191667" y="3842248"/>
            <a:ext cx="3215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/>
              <a:t>임계점이</a:t>
            </a:r>
            <a:r>
              <a:rPr lang="ko-KR" altLang="en-US" sz="2000" dirty="0" smtClean="0"/>
              <a:t> 높을 수록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Recall </a:t>
            </a:r>
            <a:r>
              <a:rPr lang="ko-KR" altLang="en-US" sz="2000" dirty="0" smtClean="0"/>
              <a:t>감소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4641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F1-score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00" y="1723486"/>
            <a:ext cx="7198201" cy="479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332" y="3782947"/>
            <a:ext cx="4115374" cy="77163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972415"/>
              </p:ext>
            </p:extLst>
          </p:nvPr>
        </p:nvGraphicFramePr>
        <p:xfrm>
          <a:off x="816094" y="2423271"/>
          <a:ext cx="1679906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291510115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481634115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07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18342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285831"/>
              </p:ext>
            </p:extLst>
          </p:nvPr>
        </p:nvGraphicFramePr>
        <p:xfrm>
          <a:off x="816094" y="1978046"/>
          <a:ext cx="167990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53">
                  <a:extLst>
                    <a:ext uri="{9D8B030D-6E8A-4147-A177-3AD203B41FA5}">
                      <a16:colId xmlns:a16="http://schemas.microsoft.com/office/drawing/2014/main" val="1964218238"/>
                    </a:ext>
                  </a:extLst>
                </a:gridCol>
                <a:gridCol w="839953">
                  <a:extLst>
                    <a:ext uri="{9D8B030D-6E8A-4147-A177-3AD203B41FA5}">
                      <a16:colId xmlns:a16="http://schemas.microsoft.com/office/drawing/2014/main" val="1842479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77519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24793"/>
              </p:ext>
            </p:extLst>
          </p:nvPr>
        </p:nvGraphicFramePr>
        <p:xfrm>
          <a:off x="246076" y="2423271"/>
          <a:ext cx="468851" cy="1151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51">
                  <a:extLst>
                    <a:ext uri="{9D8B030D-6E8A-4147-A177-3AD203B41FA5}">
                      <a16:colId xmlns:a16="http://schemas.microsoft.com/office/drawing/2014/main" val="4107138058"/>
                    </a:ext>
                  </a:extLst>
                </a:gridCol>
              </a:tblGrid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873573"/>
                  </a:ext>
                </a:extLst>
              </a:tr>
              <a:tr h="575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N</a:t>
                      </a:r>
                      <a:endParaRPr lang="ko-KR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76664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6098" y="3984098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 * 0.75 * 0.9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098" y="4432722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0.75 + 0.9</a:t>
            </a:r>
            <a:endParaRPr lang="ko-KR" altLang="en-US" b="1" dirty="0"/>
          </a:p>
        </p:txBody>
      </p:sp>
      <p:sp>
        <p:nvSpPr>
          <p:cNvPr id="3" name="직사각형 2"/>
          <p:cNvSpPr/>
          <p:nvPr/>
        </p:nvSpPr>
        <p:spPr>
          <a:xfrm flipV="1">
            <a:off x="416098" y="4361113"/>
            <a:ext cx="211365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98" y="5099276"/>
            <a:ext cx="207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0.8181…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4927" y="1895774"/>
            <a:ext cx="1022092" cy="17960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59390" y="2348886"/>
            <a:ext cx="2416029" cy="7047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55571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25973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25973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발견한 문제점 및 아쉬운 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좋은 데이터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415322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더 다양한 데이터 전처리 필요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3383957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 존재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4922495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 필요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614689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 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 smtClean="0"/>
              <a:t>Computer Skill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447535" y="4040659"/>
            <a:ext cx="4497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수집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생성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dirty="0">
                <a:ea typeface="맑은 고딕" charset="0"/>
              </a:rPr>
              <a:t>Yolov10</a:t>
            </a: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데이터베이스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en-US" altLang="ko-KR" dirty="0" err="1" smtClean="0">
                <a:ea typeface="맑은 고딕" charset="0"/>
              </a:rPr>
              <a:t>BigData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서버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최종</a:t>
            </a:r>
          </a:p>
        </p:txBody>
      </p:sp>
    </p:spTree>
    <p:extLst>
      <p:ext uri="{BB962C8B-B14F-4D97-AF65-F5344CB8AC3E}">
        <p14:creationId xmlns:p14="http://schemas.microsoft.com/office/powerpoint/2010/main" val="910453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Computer </a:t>
            </a:r>
            <a:r>
              <a:rPr lang="en-US" altLang="ko-KR" dirty="0" smtClean="0"/>
              <a:t>Skills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r>
              <a:rPr lang="en-US" altLang="ko-KR" dirty="0" smtClean="0"/>
              <a:t>(Yolov10)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3969" y="5243232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 사용 및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환경에서 실행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3969" y="4563670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Database(MySQL, Oracle)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 smtClean="0"/>
              <a:t> </a:t>
            </a:r>
            <a:r>
              <a:rPr lang="ko-KR" altLang="en-US" dirty="0"/>
              <a:t>분류할 결함의 종류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5703743"/>
            <a:ext cx="7547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수집한 데이터셋에서 아쉬운 점 존재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590040" y="2272284"/>
            <a:ext cx="9011921" cy="2626191"/>
            <a:chOff x="1231329" y="2272284"/>
            <a:chExt cx="9011921" cy="2626191"/>
          </a:xfrm>
        </p:grpSpPr>
        <p:grpSp>
          <p:nvGrpSpPr>
            <p:cNvPr id="13" name="그룹 12"/>
            <p:cNvGrpSpPr/>
            <p:nvPr/>
          </p:nvGrpSpPr>
          <p:grpSpPr>
            <a:xfrm>
              <a:off x="7307761" y="2272284"/>
              <a:ext cx="2935489" cy="2626191"/>
              <a:chOff x="6690492" y="1888062"/>
              <a:chExt cx="2935489" cy="262619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212" t="64762" r="41910" b="27391"/>
              <a:stretch/>
            </p:blipFill>
            <p:spPr>
              <a:xfrm>
                <a:off x="8237952" y="1888062"/>
                <a:ext cx="1388029" cy="116720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" t="8067" r="98557" b="88395"/>
              <a:stretch/>
            </p:blipFill>
            <p:spPr>
              <a:xfrm>
                <a:off x="8524875" y="3595834"/>
                <a:ext cx="1101106" cy="891202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64" t="71997" r="47426" b="23376"/>
              <a:stretch/>
            </p:blipFill>
            <p:spPr>
              <a:xfrm>
                <a:off x="6690492" y="2018225"/>
                <a:ext cx="1038225" cy="100012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01" t="71727" r="71905" b="23395"/>
              <a:stretch/>
            </p:blipFill>
            <p:spPr>
              <a:xfrm>
                <a:off x="6690492" y="3568617"/>
                <a:ext cx="1110095" cy="945636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1231329" y="2274835"/>
              <a:ext cx="2837328" cy="2547423"/>
              <a:chOff x="1215831" y="2037745"/>
              <a:chExt cx="2837328" cy="254742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2037745"/>
                <a:ext cx="1159379" cy="1246879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7660" y="3401144"/>
                <a:ext cx="1155499" cy="1093040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831" y="3310160"/>
                <a:ext cx="1490502" cy="1275008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0035" y="2037745"/>
                <a:ext cx="1203124" cy="13055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59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생성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644194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AI Model </a:t>
            </a:r>
            <a:r>
              <a:rPr lang="ko-KR" altLang="en-US" dirty="0" smtClean="0"/>
              <a:t>사용해서 불량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4" y="2186295"/>
            <a:ext cx="5533592" cy="1807933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708614" y="4094461"/>
            <a:ext cx="5533592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/>
              <a:t>Stable </a:t>
            </a:r>
            <a:r>
              <a:rPr lang="en-US" altLang="ko-KR" sz="1600" b="1" dirty="0" smtClean="0"/>
              <a:t>Diffusion  </a:t>
            </a:r>
            <a:r>
              <a:rPr lang="en-US" altLang="ko-KR" sz="1600" dirty="0" smtClean="0"/>
              <a:t>‘a cute rabbit in an avocado armchair’</a:t>
            </a:r>
            <a:endParaRPr lang="ko-KR" altLang="en-US" sz="1600" dirty="0" smtClean="0"/>
          </a:p>
        </p:txBody>
      </p:sp>
      <p:sp>
        <p:nvSpPr>
          <p:cNvPr id="6" name="TextBox 6"/>
          <p:cNvSpPr txBox="1"/>
          <p:nvPr/>
        </p:nvSpPr>
        <p:spPr>
          <a:xfrm>
            <a:off x="708614" y="50196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생성 적대 </a:t>
            </a:r>
            <a:r>
              <a:rPr lang="ko-KR" altLang="en-US" sz="1600" b="1" dirty="0" smtClean="0"/>
              <a:t>신경망 </a:t>
            </a:r>
            <a:r>
              <a:rPr lang="en-US" altLang="ko-KR" sz="1600" b="1" dirty="0" smtClean="0"/>
              <a:t>GAN(Generative </a:t>
            </a:r>
            <a:r>
              <a:rPr lang="en-US" altLang="ko-KR" sz="1600" b="1" dirty="0"/>
              <a:t>Adversarial </a:t>
            </a:r>
            <a:r>
              <a:rPr lang="en-US" altLang="ko-KR" sz="1600" b="1" dirty="0" smtClean="0"/>
              <a:t>Network)</a:t>
            </a:r>
            <a:endParaRPr lang="ko-KR" alt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08614" y="5388552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확산 </a:t>
            </a:r>
            <a:r>
              <a:rPr lang="ko-KR" altLang="en-US" sz="1600" b="1" dirty="0" smtClean="0"/>
              <a:t>모델 </a:t>
            </a:r>
            <a:r>
              <a:rPr lang="en-US" altLang="ko-KR" sz="1600" b="1" dirty="0" smtClean="0"/>
              <a:t>DM(Diffusion Model)</a:t>
            </a:r>
            <a:endParaRPr lang="ko-KR" alt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08614" y="5762718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비전 </a:t>
            </a:r>
            <a:r>
              <a:rPr lang="ko-KR" altLang="en-US" sz="1600" b="1" dirty="0" smtClean="0"/>
              <a:t>트랜스포머 </a:t>
            </a:r>
            <a:r>
              <a:rPr lang="en-US" altLang="ko-KR" sz="1600" b="1" dirty="0" err="1"/>
              <a:t>ViT</a:t>
            </a:r>
            <a:r>
              <a:rPr lang="ko-KR" altLang="en-US" sz="1600" b="1" dirty="0" smtClean="0"/>
              <a:t> </a:t>
            </a:r>
            <a:r>
              <a:rPr lang="en-US" altLang="ko-KR" sz="1600" b="1" dirty="0"/>
              <a:t>(Vision </a:t>
            </a:r>
            <a:r>
              <a:rPr lang="en-US" altLang="ko-KR" sz="1600" b="1" dirty="0" smtClean="0"/>
              <a:t>Transformer)</a:t>
            </a:r>
            <a:endParaRPr lang="ko-KR" altLang="en-US" sz="1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48" y="1707442"/>
            <a:ext cx="1930965" cy="12911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8" y="1709345"/>
            <a:ext cx="1632401" cy="12892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87" y="3133339"/>
            <a:ext cx="3512121" cy="1922244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6736063" y="2989779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549887" y="5224484"/>
            <a:ext cx="211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불량 이미지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67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4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/>
          </p:cNvSpPr>
          <p:nvPr/>
        </p:nvSpPr>
        <p:spPr>
          <a:xfrm>
            <a:off x="7264400" y="4658360"/>
            <a:ext cx="895350" cy="1459230"/>
          </a:xfrm>
          <a:custGeom>
            <a:avLst/>
            <a:gdLst>
              <a:gd name="TX0" fmla="*/ 271272 w 542926"/>
              <a:gd name="TY0" fmla="*/ 0 h 542926"/>
              <a:gd name="TX1" fmla="*/ 222499 w 542926"/>
              <a:gd name="TY1" fmla="*/ 4369 h 542926"/>
              <a:gd name="TX2" fmla="*/ 176600 w 542926"/>
              <a:gd name="TY2" fmla="*/ 16966 h 542926"/>
              <a:gd name="TX3" fmla="*/ 134337 w 542926"/>
              <a:gd name="TY3" fmla="*/ 37027 h 542926"/>
              <a:gd name="TX4" fmla="*/ 96478 w 542926"/>
              <a:gd name="TY4" fmla="*/ 63786 h 542926"/>
              <a:gd name="TX5" fmla="*/ 63786 w 542926"/>
              <a:gd name="TY5" fmla="*/ 96478 h 542926"/>
              <a:gd name="TX6" fmla="*/ 37027 w 542926"/>
              <a:gd name="TY6" fmla="*/ 134337 h 542926"/>
              <a:gd name="TX7" fmla="*/ 16966 w 542926"/>
              <a:gd name="TY7" fmla="*/ 176600 h 542926"/>
              <a:gd name="TX8" fmla="*/ 4369 w 542926"/>
              <a:gd name="TY8" fmla="*/ 222499 h 542926"/>
              <a:gd name="TX9" fmla="*/ 0 w 542926"/>
              <a:gd name="TY9" fmla="*/ 271272 h 542926"/>
              <a:gd name="TX10" fmla="*/ 4369 w 542926"/>
              <a:gd name="TY10" fmla="*/ 320044 h 542926"/>
              <a:gd name="TX11" fmla="*/ 16966 w 542926"/>
              <a:gd name="TY11" fmla="*/ 365943 h 542926"/>
              <a:gd name="TX12" fmla="*/ 37027 w 542926"/>
              <a:gd name="TY12" fmla="*/ 408206 h 542926"/>
              <a:gd name="TX13" fmla="*/ 63786 w 542926"/>
              <a:gd name="TY13" fmla="*/ 446065 h 542926"/>
              <a:gd name="TX14" fmla="*/ 96478 w 542926"/>
              <a:gd name="TY14" fmla="*/ 478757 h 542926"/>
              <a:gd name="TX15" fmla="*/ 134337 w 542926"/>
              <a:gd name="TY15" fmla="*/ 505516 h 542926"/>
              <a:gd name="TX16" fmla="*/ 176600 w 542926"/>
              <a:gd name="TY16" fmla="*/ 525577 h 542926"/>
              <a:gd name="TX17" fmla="*/ 222499 w 542926"/>
              <a:gd name="TY17" fmla="*/ 538174 h 542926"/>
              <a:gd name="TX18" fmla="*/ 271272 w 542926"/>
              <a:gd name="TY18" fmla="*/ 542543 h 542926"/>
              <a:gd name="TX19" fmla="*/ 320044 w 542926"/>
              <a:gd name="TY19" fmla="*/ 538174 h 542926"/>
              <a:gd name="TX20" fmla="*/ 365943 w 542926"/>
              <a:gd name="TY20" fmla="*/ 525577 h 542926"/>
              <a:gd name="TX21" fmla="*/ 408206 w 542926"/>
              <a:gd name="TY21" fmla="*/ 505516 h 542926"/>
              <a:gd name="TX22" fmla="*/ 446065 w 542926"/>
              <a:gd name="TY22" fmla="*/ 478757 h 542926"/>
              <a:gd name="TX23" fmla="*/ 478757 w 542926"/>
              <a:gd name="TY23" fmla="*/ 446065 h 542926"/>
              <a:gd name="TX24" fmla="*/ 505516 w 542926"/>
              <a:gd name="TY24" fmla="*/ 408206 h 542926"/>
              <a:gd name="TX25" fmla="*/ 525577 w 542926"/>
              <a:gd name="TY25" fmla="*/ 365943 h 542926"/>
              <a:gd name="TX26" fmla="*/ 538174 w 542926"/>
              <a:gd name="TY26" fmla="*/ 320044 h 542926"/>
              <a:gd name="TX27" fmla="*/ 542544 w 542926"/>
              <a:gd name="TY27" fmla="*/ 271272 h 542926"/>
              <a:gd name="TX28" fmla="*/ 538174 w 542926"/>
              <a:gd name="TY28" fmla="*/ 222499 h 542926"/>
              <a:gd name="TX29" fmla="*/ 525577 w 542926"/>
              <a:gd name="TY29" fmla="*/ 176600 h 542926"/>
              <a:gd name="TX30" fmla="*/ 505516 w 542926"/>
              <a:gd name="TY30" fmla="*/ 134337 h 542926"/>
              <a:gd name="TX31" fmla="*/ 478757 w 542926"/>
              <a:gd name="TY31" fmla="*/ 96478 h 542926"/>
              <a:gd name="TX32" fmla="*/ 446065 w 542926"/>
              <a:gd name="TY32" fmla="*/ 63786 h 542926"/>
              <a:gd name="TX33" fmla="*/ 408206 w 542926"/>
              <a:gd name="TY33" fmla="*/ 37027 h 542926"/>
              <a:gd name="TX34" fmla="*/ 365943 w 542926"/>
              <a:gd name="TY34" fmla="*/ 16966 h 542926"/>
              <a:gd name="TX35" fmla="*/ 320044 w 542926"/>
              <a:gd name="TY35" fmla="*/ 4369 h 542926"/>
              <a:gd name="TX36" fmla="*/ 271272 w 542926"/>
              <a:gd name="TY36" fmla="*/ 0 h 5429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</a:cxnLst>
            <a:rect l="l" t="t" r="r" b="b"/>
            <a:pathLst>
              <a:path w="542926" h="542926">
                <a:moveTo>
                  <a:pt x="271272" y="0"/>
                </a:moveTo>
                <a:lnTo>
                  <a:pt x="222499" y="4369"/>
                </a:lnTo>
                <a:lnTo>
                  <a:pt x="176600" y="16966"/>
                </a:lnTo>
                <a:lnTo>
                  <a:pt x="134337" y="37027"/>
                </a:lnTo>
                <a:lnTo>
                  <a:pt x="96478" y="63786"/>
                </a:lnTo>
                <a:lnTo>
                  <a:pt x="63786" y="96478"/>
                </a:lnTo>
                <a:lnTo>
                  <a:pt x="37027" y="134337"/>
                </a:lnTo>
                <a:lnTo>
                  <a:pt x="16966" y="176600"/>
                </a:lnTo>
                <a:lnTo>
                  <a:pt x="4369" y="222499"/>
                </a:lnTo>
                <a:lnTo>
                  <a:pt x="0" y="271272"/>
                </a:lnTo>
                <a:lnTo>
                  <a:pt x="4369" y="320044"/>
                </a:lnTo>
                <a:lnTo>
                  <a:pt x="16966" y="365943"/>
                </a:lnTo>
                <a:lnTo>
                  <a:pt x="37027" y="408206"/>
                </a:lnTo>
                <a:lnTo>
                  <a:pt x="63786" y="446065"/>
                </a:lnTo>
                <a:lnTo>
                  <a:pt x="96478" y="478757"/>
                </a:lnTo>
                <a:lnTo>
                  <a:pt x="134337" y="505516"/>
                </a:lnTo>
                <a:lnTo>
                  <a:pt x="176600" y="525577"/>
                </a:lnTo>
                <a:lnTo>
                  <a:pt x="222499" y="538174"/>
                </a:lnTo>
                <a:lnTo>
                  <a:pt x="271272" y="542543"/>
                </a:lnTo>
                <a:lnTo>
                  <a:pt x="320044" y="538174"/>
                </a:lnTo>
                <a:lnTo>
                  <a:pt x="365943" y="525577"/>
                </a:lnTo>
                <a:lnTo>
                  <a:pt x="408206" y="505516"/>
                </a:lnTo>
                <a:lnTo>
                  <a:pt x="446065" y="478757"/>
                </a:lnTo>
                <a:lnTo>
                  <a:pt x="478757" y="446065"/>
                </a:lnTo>
                <a:lnTo>
                  <a:pt x="505516" y="408206"/>
                </a:lnTo>
                <a:lnTo>
                  <a:pt x="525577" y="365943"/>
                </a:lnTo>
                <a:lnTo>
                  <a:pt x="538174" y="320044"/>
                </a:lnTo>
                <a:lnTo>
                  <a:pt x="542544" y="271272"/>
                </a:lnTo>
                <a:lnTo>
                  <a:pt x="538174" y="222499"/>
                </a:lnTo>
                <a:lnTo>
                  <a:pt x="525577" y="176600"/>
                </a:lnTo>
                <a:lnTo>
                  <a:pt x="505516" y="134337"/>
                </a:lnTo>
                <a:lnTo>
                  <a:pt x="478757" y="96478"/>
                </a:lnTo>
                <a:lnTo>
                  <a:pt x="446065" y="63786"/>
                </a:lnTo>
                <a:lnTo>
                  <a:pt x="408206" y="37027"/>
                </a:lnTo>
                <a:lnTo>
                  <a:pt x="365943" y="16966"/>
                </a:lnTo>
                <a:lnTo>
                  <a:pt x="320044" y="4369"/>
                </a:lnTo>
                <a:lnTo>
                  <a:pt x="271272" y="0"/>
                </a:lnTo>
                <a:close/>
              </a:path>
            </a:pathLst>
          </a:custGeom>
          <a:solidFill>
            <a:srgbClr val="003755">
              <a:alpha val="785"/>
            </a:srgbClr>
          </a:solidFill>
        </p:spPr>
        <p:txBody>
          <a:bodyPr vert="horz" wrap="none" lIns="89535" tIns="46355" rIns="89535" bIns="46355" numCol="1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8" name="텍스트 상자 5"/>
          <p:cNvSpPr txBox="1">
            <a:spLocks/>
          </p:cNvSpPr>
          <p:nvPr/>
        </p:nvSpPr>
        <p:spPr>
          <a:xfrm>
            <a:off x="710093" y="5351779"/>
            <a:ext cx="10771815" cy="110807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800" dirty="0">
                <a:latin typeface="맑은 고딕" charset="0"/>
                <a:ea typeface="맑은 고딕" charset="0"/>
              </a:rPr>
              <a:t>2023년 전 </a:t>
            </a:r>
            <a:r>
              <a:rPr sz="1800" dirty="0" err="1">
                <a:latin typeface="맑은 고딕" charset="0"/>
                <a:ea typeface="맑은 고딕" charset="0"/>
              </a:rPr>
              <a:t>세계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인쇄회로기판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시장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규모는</a:t>
            </a:r>
            <a:r>
              <a:rPr sz="1800" dirty="0">
                <a:latin typeface="맑은 고딕" charset="0"/>
                <a:ea typeface="맑은 고딕" charset="0"/>
              </a:rPr>
              <a:t> 696억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평가되었습니다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시장은</a:t>
            </a:r>
            <a:r>
              <a:rPr sz="1800" dirty="0">
                <a:latin typeface="맑은 고딕" charset="0"/>
                <a:ea typeface="맑은 고딕" charset="0"/>
              </a:rPr>
              <a:t> 2024년 715억 7천만 </a:t>
            </a:r>
            <a:r>
              <a:rPr sz="1800" dirty="0" err="1">
                <a:latin typeface="맑은 고딕" charset="0"/>
                <a:ea typeface="맑은 고딕" charset="0"/>
              </a:rPr>
              <a:t>달러에서</a:t>
            </a:r>
            <a:r>
              <a:rPr sz="1800" dirty="0">
                <a:latin typeface="맑은 고딕" charset="0"/>
                <a:ea typeface="맑은 고딕" charset="0"/>
              </a:rPr>
              <a:t> 2032년까지 1,134억 9천만 </a:t>
            </a:r>
            <a:r>
              <a:rPr sz="1800" dirty="0" err="1">
                <a:latin typeface="맑은 고딕" charset="0"/>
                <a:ea typeface="맑은 고딕" charset="0"/>
              </a:rPr>
              <a:t>달러로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성장하여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예측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동안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연평균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성장률</a:t>
            </a:r>
            <a:r>
              <a:rPr sz="1800" dirty="0">
                <a:latin typeface="맑은 고딕" charset="0"/>
                <a:ea typeface="맑은 고딕" charset="0"/>
              </a:rPr>
              <a:t>(CAGR) 5.9%를 </a:t>
            </a:r>
            <a:r>
              <a:rPr sz="1800" dirty="0" err="1">
                <a:latin typeface="맑은 고딕" charset="0"/>
                <a:ea typeface="맑은 고딕" charset="0"/>
              </a:rPr>
              <a:t>나타낼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것으로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예상됩니다</a:t>
            </a:r>
            <a:r>
              <a:rPr sz="1800" dirty="0">
                <a:latin typeface="맑은 고딕" charset="0"/>
                <a:ea typeface="맑은 고딕" charset="0"/>
              </a:rPr>
              <a:t>. 								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sz="1800" dirty="0">
                <a:latin typeface="맑은 고딕" charset="0"/>
                <a:ea typeface="맑은 고딕" charset="0"/>
              </a:rPr>
              <a:t>							</a:t>
            </a:r>
            <a:r>
              <a:rPr sz="1800" dirty="0" err="1" smtClean="0">
                <a:latin typeface="맑은 고딕" charset="0"/>
                <a:ea typeface="맑은 고딕" charset="0"/>
              </a:rPr>
              <a:t>출처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r>
              <a:rPr sz="1800" dirty="0">
                <a:latin typeface="맑은 고딕" charset="0"/>
                <a:ea typeface="맑은 고딕" charset="0"/>
              </a:rPr>
              <a:t>: </a:t>
            </a:r>
            <a:r>
              <a:rPr sz="1800" dirty="0" err="1">
                <a:latin typeface="맑은 고딕" charset="0"/>
                <a:ea typeface="맑은 고딕" charset="0"/>
              </a:rPr>
              <a:t>포츈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비즈니스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인사이트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29" name="그림 6" descr="C:/Users/김성일/AppData/Roaming/PolarisOffice/ETemp/16788_9921360/fImage1610201298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6002"/>
            <a:ext cx="8990330" cy="3557818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8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9911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892249" y="1896153"/>
            <a:ext cx="7504619" cy="4477993"/>
            <a:chOff x="892249" y="1692604"/>
            <a:chExt cx="8213848" cy="49011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" b="66728"/>
            <a:stretch/>
          </p:blipFill>
          <p:spPr>
            <a:xfrm>
              <a:off x="892249" y="3137847"/>
              <a:ext cx="4026049" cy="22482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" t="33884" r="-208" b="33333"/>
            <a:stretch/>
          </p:blipFill>
          <p:spPr>
            <a:xfrm>
              <a:off x="5080047" y="1870743"/>
              <a:ext cx="4026049" cy="22482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" t="67279" r="209" b="-62"/>
            <a:stretch/>
          </p:blipFill>
          <p:spPr>
            <a:xfrm>
              <a:off x="5080048" y="4345543"/>
              <a:ext cx="4026049" cy="22482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67182" y="1692604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green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67182" y="4199451"/>
              <a:ext cx="26517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red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647" y="2918911"/>
            <a:ext cx="3235209" cy="24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1010567" y="2785092"/>
            <a:ext cx="517150" cy="3189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10567" y="3384541"/>
            <a:ext cx="193765" cy="2391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2248" y="1644194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637872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163655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94833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98376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644194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4194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9195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641079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644194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Yolov10</a:t>
            </a:r>
            <a:endParaRPr lang="ko-KR" alt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3630" y="5268430"/>
            <a:ext cx="1099734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b="1" dirty="0" smtClean="0">
                <a:latin typeface="Arial" panose="020B0604020202020204" pitchFamily="34" charset="0"/>
              </a:rPr>
              <a:t>사용 예시</a:t>
            </a:r>
            <a:endParaRPr kumimoji="0" lang="en-US" altLang="ko-KR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자율 </a:t>
            </a:r>
            <a:r>
              <a:rPr kumimoji="0" lang="ko-KR" altLang="ko-KR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주행차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도로에서 차량, 보행자, 도로 표지판 등을 실시간으로 탐지하여 자율 주행을 지원합니다.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비디오 감시 시스템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CCTV 영상을 분석하여 사람이나 차량을 감지하고 경고를 생성합니다.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의료 영상 분석</a:t>
            </a: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의료 이미지에서 병변이나 다른 구조를 탐지하여 진단을 돕습니다.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0" y="1644194"/>
            <a:ext cx="6328963" cy="35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1286669" y="1949450"/>
            <a:ext cx="9618663" cy="9239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2000" dirty="0" err="1">
                <a:solidFill>
                  <a:srgbClr val="000000"/>
                </a:solidFill>
              </a:rPr>
              <a:t>인쇄회로기판은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컴퓨터에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많이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사용되며,TV,휴대폰,자동차,통신,의료</a:t>
            </a:r>
            <a:r>
              <a:rPr sz="2000" dirty="0">
                <a:solidFill>
                  <a:srgbClr val="000000"/>
                </a:solidFill>
              </a:rPr>
              <a:t> 등 </a:t>
            </a:r>
            <a:r>
              <a:rPr sz="2000" dirty="0" err="1">
                <a:solidFill>
                  <a:srgbClr val="000000"/>
                </a:solidFill>
              </a:rPr>
              <a:t>광범위하게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쓰입니다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sz="2000" dirty="0" err="1" smtClean="0">
                <a:solidFill>
                  <a:srgbClr val="000000"/>
                </a:solidFill>
              </a:rPr>
              <a:t>높은</a:t>
            </a:r>
            <a:r>
              <a:rPr sz="2000" dirty="0" smtClean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정밀도의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필요성과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숙련된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인력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부족이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PCB제조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방해의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가장</a:t>
            </a:r>
            <a:r>
              <a:rPr sz="2000" dirty="0">
                <a:solidFill>
                  <a:srgbClr val="000000"/>
                </a:solidFill>
              </a:rPr>
              <a:t> 큰 </a:t>
            </a:r>
            <a:r>
              <a:rPr sz="2000" dirty="0" err="1">
                <a:solidFill>
                  <a:srgbClr val="000000"/>
                </a:solidFill>
              </a:rPr>
              <a:t>요인으로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꼽히고</a:t>
            </a:r>
            <a:r>
              <a:rPr sz="2000" dirty="0">
                <a:solidFill>
                  <a:srgbClr val="000000"/>
                </a:solidFill>
              </a:rPr>
              <a:t> </a:t>
            </a:r>
            <a:r>
              <a:rPr sz="2000" dirty="0" err="1">
                <a:solidFill>
                  <a:srgbClr val="000000"/>
                </a:solidFill>
              </a:rPr>
              <a:t>있습니다</a:t>
            </a:r>
            <a:r>
              <a:rPr sz="2000" dirty="0" smtClean="0">
                <a:solidFill>
                  <a:srgbClr val="000000"/>
                </a:solidFill>
              </a:rPr>
              <a:t>. </a:t>
            </a:r>
            <a:r>
              <a:rPr lang="ko-KR" sz="2000" dirty="0" err="1" smtClean="0">
                <a:solidFill>
                  <a:srgbClr val="000000"/>
                </a:solidFill>
              </a:rPr>
              <a:t>Rigid</a:t>
            </a:r>
            <a:r>
              <a:rPr lang="ko-KR" sz="2000" dirty="0" smtClean="0">
                <a:solidFill>
                  <a:srgbClr val="000000"/>
                </a:solidFill>
              </a:rPr>
              <a:t> </a:t>
            </a:r>
            <a:r>
              <a:rPr lang="ko-KR" sz="2000" dirty="0" err="1">
                <a:solidFill>
                  <a:srgbClr val="000000"/>
                </a:solidFill>
              </a:rPr>
              <a:t>Board</a:t>
            </a:r>
            <a:r>
              <a:rPr lang="ko-KR" sz="2000" dirty="0">
                <a:solidFill>
                  <a:srgbClr val="000000"/>
                </a:solidFill>
              </a:rPr>
              <a:t> 가 여전히 가장 많이 쓰이고 있습니다.</a:t>
            </a:r>
            <a:endParaRPr lang="ko-KR" altLang="en-US" sz="2000" dirty="0"/>
          </a:p>
        </p:txBody>
      </p:sp>
      <p:pic>
        <p:nvPicPr>
          <p:cNvPr id="4" name="그림 7" descr="C:/Users/김성일/AppData/Roaming/PolarisOffice/ETemp/16788_9921360/fImage1717381315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81" y="3216823"/>
            <a:ext cx="9618839" cy="3308350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8043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PCB</a:t>
            </a:r>
            <a:r>
              <a:rPr lang="ko-KR" altLang="en-US" dirty="0" err="1" smtClean="0"/>
              <a:t>인쇄회로판</a:t>
            </a:r>
            <a:r>
              <a:rPr lang="ko-KR" altLang="en-US" dirty="0" smtClean="0"/>
              <a:t> 시장규모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06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Database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Oracle SQL Developer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893853" y="1644194"/>
            <a:ext cx="10404295" cy="4321706"/>
            <a:chOff x="893969" y="1644194"/>
            <a:chExt cx="10404295" cy="432170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69" y="1644194"/>
              <a:ext cx="4776869" cy="432170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067" y="1644194"/>
              <a:ext cx="5215197" cy="432050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082951" y="6120883"/>
            <a:ext cx="3006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MySQL Workbench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8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BigData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2081058"/>
            <a:ext cx="9245600" cy="41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17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2" y="1644194"/>
            <a:ext cx="6210664" cy="46350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81740" y="6061211"/>
            <a:ext cx="1912689" cy="356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55255" y="4277464"/>
            <a:ext cx="281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Aws </a:t>
            </a:r>
            <a:r>
              <a:rPr lang="ko-KR" altLang="en-US" dirty="0" smtClean="0"/>
              <a:t>서버를</a:t>
            </a:r>
            <a:endParaRPr lang="en-US" altLang="ko-KR" dirty="0" smtClean="0"/>
          </a:p>
          <a:p>
            <a:r>
              <a:rPr lang="en-US" altLang="ko-KR" dirty="0" err="1" smtClean="0"/>
              <a:t>Xshell</a:t>
            </a:r>
            <a:r>
              <a:rPr lang="ko-KR" altLang="en-US" dirty="0" smtClean="0"/>
              <a:t>에서 연결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53" y="2212613"/>
            <a:ext cx="3978393" cy="2237846"/>
          </a:xfrm>
          <a:prstGeom prst="rect">
            <a:avLst/>
          </a:prstGeom>
        </p:spPr>
      </p:pic>
      <p:sp>
        <p:nvSpPr>
          <p:cNvPr id="7" name="원형 화살표 6"/>
          <p:cNvSpPr/>
          <p:nvPr/>
        </p:nvSpPr>
        <p:spPr>
          <a:xfrm flipH="1">
            <a:off x="6088130" y="1901306"/>
            <a:ext cx="1931404" cy="1606378"/>
          </a:xfrm>
          <a:prstGeom prst="circular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최종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6009504"/>
            <a:ext cx="6889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 출처 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 smtClean="0"/>
              <a:t>http</a:t>
            </a:r>
            <a:r>
              <a:rPr lang="en-US" altLang="ko-KR" sz="1200" dirty="0"/>
              <a:t>://www.softonnet.com/kr/business/smart_factory.php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7" y="1644194"/>
            <a:ext cx="11853746" cy="40179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03144" y="2453268"/>
            <a:ext cx="954095" cy="4348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58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결과물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0" y="1644194"/>
            <a:ext cx="10058400" cy="47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438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감사합니다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Holder 3"/>
          <p:cNvSpPr txBox="1">
            <a:spLocks noGrp="1"/>
          </p:cNvSpPr>
          <p:nvPr>
            <p:ph type="body" idx="4294967295"/>
          </p:nvPr>
        </p:nvSpPr>
        <p:spPr>
          <a:xfrm>
            <a:off x="481740" y="1951038"/>
            <a:ext cx="9928225" cy="113823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rtl="0"/>
            <a:r>
              <a:rPr sz="1600" dirty="0">
                <a:solidFill>
                  <a:srgbClr val="000000"/>
                </a:solidFill>
              </a:rPr>
              <a:t>“</a:t>
            </a:r>
            <a:r>
              <a:rPr sz="1600" dirty="0" err="1">
                <a:solidFill>
                  <a:srgbClr val="000000"/>
                </a:solidFill>
              </a:rPr>
              <a:t>하루에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PCB가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수천장씩생산되고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있습니다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PCB업체들의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자동화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기기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개발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요청이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많습니다</a:t>
            </a:r>
            <a:r>
              <a:rPr sz="1600" dirty="0">
                <a:solidFill>
                  <a:srgbClr val="000000"/>
                </a:solidFill>
              </a:rPr>
              <a:t>. </a:t>
            </a:r>
            <a:r>
              <a:rPr sz="1600" dirty="0" err="1">
                <a:solidFill>
                  <a:srgbClr val="000000"/>
                </a:solidFill>
              </a:rPr>
              <a:t>육안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검사로는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속도를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따라가기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힘들기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dirty="0" err="1">
                <a:solidFill>
                  <a:srgbClr val="000000"/>
                </a:solidFill>
              </a:rPr>
              <a:t>때문입니다</a:t>
            </a:r>
            <a:r>
              <a:rPr sz="1600" dirty="0">
                <a:solidFill>
                  <a:srgbClr val="000000"/>
                </a:solidFill>
              </a:rPr>
              <a:t>.” </a:t>
            </a:r>
            <a:endParaRPr lang="ko-KR" altLang="en-US" sz="1600" dirty="0">
              <a:solidFill>
                <a:srgbClr val="000000"/>
              </a:solidFill>
            </a:endParaRPr>
          </a:p>
          <a:p>
            <a:pPr marL="0" indent="0" rtl="0"/>
            <a:endParaRPr lang="ko-KR" altLang="en-US" sz="2800" dirty="0">
              <a:solidFill>
                <a:srgbClr val="000000"/>
              </a:solidFill>
            </a:endParaRPr>
          </a:p>
          <a:p>
            <a:pPr marL="0" indent="0" rtl="0"/>
            <a:r>
              <a:rPr sz="1400" dirty="0">
                <a:solidFill>
                  <a:srgbClr val="000000"/>
                </a:solidFill>
              </a:rPr>
              <a:t>– </a:t>
            </a:r>
            <a:r>
              <a:rPr sz="1400" dirty="0" err="1">
                <a:solidFill>
                  <a:srgbClr val="000000"/>
                </a:solidFill>
              </a:rPr>
              <a:t>산업일보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미르테크관계자와의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 err="1">
                <a:solidFill>
                  <a:srgbClr val="000000"/>
                </a:solidFill>
              </a:rPr>
              <a:t>인터뷰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lang="ko-KR" altLang="en-US" sz="1400" dirty="0">
                <a:solidFill>
                  <a:srgbClr val="000000"/>
                </a:solidFill>
              </a:rPr>
              <a:t>중</a:t>
            </a:r>
            <a:endParaRPr lang="ko-KR" altLang="en-US" sz="1400" dirty="0"/>
          </a:p>
        </p:txBody>
      </p:sp>
      <p:sp>
        <p:nvSpPr>
          <p:cNvPr id="4" name="텍스트 상자 11"/>
          <p:cNvSpPr txBox="1">
            <a:spLocks/>
          </p:cNvSpPr>
          <p:nvPr/>
        </p:nvSpPr>
        <p:spPr>
          <a:xfrm>
            <a:off x="921950" y="3908775"/>
            <a:ext cx="9912350" cy="8312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2"/>
          <p:cNvSpPr txBox="1">
            <a:spLocks/>
          </p:cNvSpPr>
          <p:nvPr/>
        </p:nvSpPr>
        <p:spPr>
          <a:xfrm>
            <a:off x="457200" y="3222252"/>
            <a:ext cx="10639425" cy="8616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3"/>
          <p:cNvSpPr txBox="1">
            <a:spLocks/>
          </p:cNvSpPr>
          <p:nvPr/>
        </p:nvSpPr>
        <p:spPr>
          <a:xfrm>
            <a:off x="435528" y="3445131"/>
            <a:ext cx="10627360" cy="119634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hangingPunct="1"/>
            <a:r>
              <a:rPr sz="1800" dirty="0" err="1">
                <a:latin typeface="맑은 고딕" charset="0"/>
                <a:ea typeface="맑은 고딕" charset="0"/>
              </a:rPr>
              <a:t>문제점은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작업자가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육안으로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방식은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작업자의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피로와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개인차로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인해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균일한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품질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유지가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어렵</a:t>
            </a:r>
            <a:r>
              <a:rPr lang="ko-KR" sz="1800" dirty="0">
                <a:latin typeface="맑은 고딕" charset="0"/>
                <a:ea typeface="맑은 고딕" charset="0"/>
              </a:rPr>
              <a:t>다는 것에 있습니다. 또한 </a:t>
            </a:r>
            <a:r>
              <a:rPr sz="1800" dirty="0" err="1">
                <a:latin typeface="맑은 고딕" charset="0"/>
                <a:ea typeface="맑은 고딕" charset="0"/>
              </a:rPr>
              <a:t>에러가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발생할</a:t>
            </a:r>
            <a:r>
              <a:rPr sz="1800" dirty="0">
                <a:latin typeface="맑은 고딕" charset="0"/>
                <a:ea typeface="맑은 고딕" charset="0"/>
              </a:rPr>
              <a:t> 수 </a:t>
            </a:r>
            <a:r>
              <a:rPr sz="1800" dirty="0" err="1">
                <a:latin typeface="맑은 고딕" charset="0"/>
                <a:ea typeface="맑은 고딕" charset="0"/>
              </a:rPr>
              <a:t>있다는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한계점을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지닙니다</a:t>
            </a:r>
            <a:r>
              <a:rPr sz="1800" dirty="0">
                <a:latin typeface="맑은 고딕" charset="0"/>
                <a:ea typeface="맑은 고딕" charset="0"/>
              </a:rPr>
              <a:t>. </a:t>
            </a:r>
            <a:r>
              <a:rPr sz="1800" dirty="0" err="1">
                <a:latin typeface="맑은 고딕" charset="0"/>
                <a:ea typeface="맑은 고딕" charset="0"/>
              </a:rPr>
              <a:t>특히</a:t>
            </a:r>
            <a:r>
              <a:rPr sz="1800" dirty="0">
                <a:latin typeface="맑은 고딕" charset="0"/>
                <a:ea typeface="맑은 고딕" charset="0"/>
              </a:rPr>
              <a:t> PCB </a:t>
            </a:r>
            <a:r>
              <a:rPr sz="1800" dirty="0" err="1">
                <a:latin typeface="맑은 고딕" charset="0"/>
                <a:ea typeface="맑은 고딕" charset="0"/>
              </a:rPr>
              <a:t>제품의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경우</a:t>
            </a:r>
            <a:r>
              <a:rPr sz="1800" dirty="0">
                <a:latin typeface="맑은 고딕" charset="0"/>
                <a:ea typeface="맑은 고딕" charset="0"/>
              </a:rPr>
              <a:t> 200가지가 </a:t>
            </a:r>
            <a:r>
              <a:rPr sz="1800" dirty="0" err="1">
                <a:latin typeface="맑은 고딕" charset="0"/>
                <a:ea typeface="맑은 고딕" charset="0"/>
              </a:rPr>
              <a:t>넘는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있으며</a:t>
            </a:r>
            <a:r>
              <a:rPr sz="1800" dirty="0">
                <a:latin typeface="맑은 고딕" charset="0"/>
                <a:ea typeface="맑은 고딕" charset="0"/>
              </a:rPr>
              <a:t>, </a:t>
            </a:r>
            <a:r>
              <a:rPr sz="1800" dirty="0" err="1">
                <a:latin typeface="맑은 고딕" charset="0"/>
                <a:ea typeface="맑은 고딕" charset="0"/>
              </a:rPr>
              <a:t>동일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유형임에도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원청업체와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제품군에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따라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달라지는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양불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판정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기준이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다르기에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검사자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오류에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의한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불량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유출이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꾸준히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발생하고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smtClean="0">
                <a:latin typeface="맑은 고딕" charset="0"/>
                <a:ea typeface="맑은 고딕" charset="0"/>
              </a:rPr>
              <a:t>있</a:t>
            </a:r>
            <a:r>
              <a:rPr lang="ko-KR" altLang="en-US" sz="1800" dirty="0" smtClean="0">
                <a:latin typeface="맑은 고딕" charset="0"/>
                <a:ea typeface="맑은 고딕" charset="0"/>
              </a:rPr>
              <a:t>습니다</a:t>
            </a:r>
            <a:r>
              <a:rPr lang="en-US" altLang="ko-KR" sz="1800" dirty="0" smtClean="0">
                <a:latin typeface="맑은 고딕" charset="0"/>
                <a:ea typeface="맑은 고딕" charset="0"/>
              </a:rPr>
              <a:t>.</a:t>
            </a:r>
            <a:r>
              <a:rPr sz="1800" dirty="0" smtClean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hangingPunct="1"/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Holder 3"/>
          <p:cNvSpPr txBox="1">
            <a:spLocks/>
          </p:cNvSpPr>
          <p:nvPr/>
        </p:nvSpPr>
        <p:spPr>
          <a:xfrm>
            <a:off x="420847" y="4888818"/>
            <a:ext cx="11349990" cy="738664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600" dirty="0" smtClean="0">
                <a:solidFill>
                  <a:srgbClr val="000000"/>
                </a:solidFill>
              </a:rPr>
              <a:t>이로 인해 </a:t>
            </a:r>
            <a:r>
              <a:rPr lang="en-US" altLang="ko-KR" sz="1600" dirty="0" smtClean="0">
                <a:solidFill>
                  <a:srgbClr val="000000"/>
                </a:solidFill>
              </a:rPr>
              <a:t>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업체는 지속적인 손해를 안고 있으며</a:t>
            </a:r>
            <a:r>
              <a:rPr lang="en-US" altLang="ko-KR" sz="1600" dirty="0" smtClean="0">
                <a:solidFill>
                  <a:srgbClr val="000000"/>
                </a:solidFill>
              </a:rPr>
              <a:t>, PCB </a:t>
            </a:r>
            <a:r>
              <a:rPr lang="ko-KR" altLang="en-US" sz="1600" dirty="0" smtClean="0">
                <a:solidFill>
                  <a:srgbClr val="000000"/>
                </a:solidFill>
              </a:rPr>
              <a:t>제품을 구매하는 반도체 </a:t>
            </a:r>
            <a:r>
              <a:rPr lang="ko-KR" altLang="en-US" sz="1600" dirty="0" err="1" smtClean="0">
                <a:solidFill>
                  <a:srgbClr val="000000"/>
                </a:solidFill>
              </a:rPr>
              <a:t>기업들에게서</a:t>
            </a:r>
            <a:r>
              <a:rPr lang="ko-KR" altLang="en-US" sz="1600" dirty="0" smtClean="0">
                <a:solidFill>
                  <a:srgbClr val="000000"/>
                </a:solidFill>
              </a:rPr>
              <a:t> 신뢰를 유지하는데 어려움을 겪고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 </a:t>
            </a:r>
            <a:r>
              <a:rPr lang="ko-KR" altLang="en-US" sz="1600" dirty="0" smtClean="0">
                <a:solidFill>
                  <a:srgbClr val="000000"/>
                </a:solidFill>
              </a:rPr>
              <a:t>또한</a:t>
            </a:r>
            <a:r>
              <a:rPr lang="en-US" altLang="ko-KR" sz="1600" dirty="0" smtClean="0">
                <a:solidFill>
                  <a:srgbClr val="000000"/>
                </a:solidFill>
              </a:rPr>
              <a:t>, </a:t>
            </a:r>
            <a:r>
              <a:rPr lang="ko-KR" altLang="en-US" sz="1600" dirty="0" smtClean="0">
                <a:solidFill>
                  <a:srgbClr val="000000"/>
                </a:solidFill>
              </a:rPr>
              <a:t>육안 검사의 특성상 생산 공정과 검사 공정의 통합이 어려워</a:t>
            </a:r>
            <a:r>
              <a:rPr lang="en-US" altLang="ko-KR" sz="1600" dirty="0" smtClean="0">
                <a:solidFill>
                  <a:srgbClr val="000000"/>
                </a:solidFill>
              </a:rPr>
              <a:t>,</a:t>
            </a:r>
            <a:r>
              <a:rPr lang="ko-KR" altLang="en-US" sz="1600" dirty="0" smtClean="0">
                <a:solidFill>
                  <a:srgbClr val="000000"/>
                </a:solidFill>
              </a:rPr>
              <a:t> 제조 효율성을 높이는 데 한계가 있다</a:t>
            </a:r>
            <a:r>
              <a:rPr lang="en-US" altLang="ko-KR" sz="1600" dirty="0" smtClean="0">
                <a:solidFill>
                  <a:srgbClr val="000000"/>
                </a:solidFill>
              </a:rPr>
              <a:t>.</a:t>
            </a:r>
            <a:endParaRPr lang="ko-KR" altLang="en-US" sz="1600" dirty="0"/>
          </a:p>
        </p:txBody>
      </p:sp>
      <p:grpSp>
        <p:nvGrpSpPr>
          <p:cNvPr id="9" name="그룹 8"/>
          <p:cNvGrpSpPr/>
          <p:nvPr/>
        </p:nvGrpSpPr>
        <p:grpSpPr>
          <a:xfrm rot="10800000">
            <a:off x="583660" y="1303726"/>
            <a:ext cx="6138153" cy="194554"/>
            <a:chOff x="4956464" y="1644194"/>
            <a:chExt cx="6138153" cy="194554"/>
          </a:xfrm>
          <a:solidFill>
            <a:schemeClr val="accent1">
              <a:lumMod val="75000"/>
            </a:schemeClr>
          </a:solidFill>
        </p:grpSpPr>
        <p:cxnSp>
          <p:nvCxnSpPr>
            <p:cNvPr id="10" name="직선 연결선 9"/>
            <p:cNvCxnSpPr/>
            <p:nvPr userDrawn="1"/>
          </p:nvCxnSpPr>
          <p:spPr>
            <a:xfrm rot="10800000" flipH="1">
              <a:off x="4956464" y="1731523"/>
              <a:ext cx="6040876" cy="0"/>
            </a:xfrm>
            <a:prstGeom prst="line">
              <a:avLst/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 userDrawn="1"/>
          </p:nvSpPr>
          <p:spPr>
            <a:xfrm>
              <a:off x="10900063" y="1644194"/>
              <a:ext cx="194554" cy="194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/>
        </p:nvSpPr>
        <p:spPr>
          <a:xfrm rot="10800000">
            <a:off x="836584" y="1323993"/>
            <a:ext cx="154019" cy="1540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 rot="10800000">
            <a:off x="1048972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 rot="10800000">
            <a:off x="6652106" y="1340871"/>
            <a:ext cx="128075" cy="1280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Holder 3"/>
          <p:cNvSpPr txBox="1">
            <a:spLocks/>
          </p:cNvSpPr>
          <p:nvPr/>
        </p:nvSpPr>
        <p:spPr>
          <a:xfrm>
            <a:off x="435528" y="757186"/>
            <a:ext cx="8788941" cy="430887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>
              <a:buFontTx/>
              <a:buNone/>
              <a:defRPr lang="en-GB" altLang="en-US" sz="2400" b="1" i="0">
                <a:solidFill>
                  <a:srgbClr val="2D75B6"/>
                </a:solidFill>
                <a:latin typeface="맑은 고딕" charset="0"/>
                <a:ea typeface="+mn-ea"/>
                <a:cs typeface="맑은 고딕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sz="2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3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2888166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3300761" y="2389617"/>
            <a:ext cx="8378814" cy="20787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ea typeface="맑은 고딕" charset="0"/>
              </a:rPr>
              <a:t>Gray Image</a:t>
            </a:r>
            <a:r>
              <a:rPr lang="ko-KR" altLang="en-US" sz="4000" dirty="0" smtClean="0"/>
              <a:t> </a:t>
            </a:r>
            <a:r>
              <a:rPr lang="ko-KR" altLang="en-US" sz="4000" dirty="0" err="1"/>
              <a:t>데이터셋을</a:t>
            </a:r>
            <a:r>
              <a:rPr lang="ko-KR" altLang="en-US" sz="4000" dirty="0"/>
              <a:t> </a:t>
            </a:r>
            <a:endParaRPr lang="en-US" altLang="ko-KR" sz="4000" dirty="0" smtClean="0"/>
          </a:p>
          <a:p>
            <a:pPr algn="l"/>
            <a:r>
              <a:rPr lang="ko-KR" altLang="en-US" sz="4000" dirty="0" smtClean="0"/>
              <a:t>이용한 </a:t>
            </a:r>
            <a:r>
              <a:rPr lang="ko-KR" altLang="en-US" sz="4000" dirty="0" err="1"/>
              <a:t>불량검출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3447535" y="4040659"/>
            <a:ext cx="4497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개발환경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사용한 </a:t>
            </a:r>
            <a:r>
              <a:rPr lang="ko-KR" altLang="en-US" dirty="0" err="1" smtClean="0">
                <a:ea typeface="맑은 고딕" charset="0"/>
              </a:rPr>
              <a:t>데이터셋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전처리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학습시킨 결함 종류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데이터 증강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학습</a:t>
            </a:r>
            <a:endParaRPr lang="en-US" altLang="ko-KR" dirty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ea typeface="맑은 고딕" charset="0"/>
              </a:rPr>
              <a:t>모델 </a:t>
            </a:r>
            <a:r>
              <a:rPr lang="ko-KR" altLang="en-US" dirty="0" smtClean="0">
                <a:ea typeface="맑은 고딕" charset="0"/>
              </a:rPr>
              <a:t>평가</a:t>
            </a:r>
            <a:endParaRPr lang="en-US" altLang="ko-KR" dirty="0" smtClean="0">
              <a:ea typeface="맑은 고딕" charset="0"/>
            </a:endParaRPr>
          </a:p>
          <a:p>
            <a:pPr marL="457200" indent="-457200">
              <a:buAutoNum type="arabicPeriod"/>
            </a:pPr>
            <a:r>
              <a:rPr lang="ko-KR" altLang="en-US" dirty="0" smtClean="0">
                <a:ea typeface="맑은 고딕" charset="0"/>
              </a:rPr>
              <a:t>모델 테스트</a:t>
            </a:r>
            <a:endParaRPr lang="ko-KR" altLang="en-US" dirty="0"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15" y="3986946"/>
            <a:ext cx="2267185" cy="10993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723" y="1844138"/>
            <a:ext cx="1659903" cy="1776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32" y="2164518"/>
            <a:ext cx="2467513" cy="1456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52" y="2892653"/>
            <a:ext cx="3093312" cy="9508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53" y="3798161"/>
            <a:ext cx="1798740" cy="221544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114" y="3986946"/>
            <a:ext cx="1701028" cy="15943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95" y="3986946"/>
            <a:ext cx="2688719" cy="172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2630</Words>
  <Application>Microsoft Office PowerPoint</Application>
  <PresentationFormat>와이드스크린</PresentationFormat>
  <Paragraphs>598</Paragraphs>
  <Slides>65</Slides>
  <Notes>53</Notes>
  <HiddenSlides>5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Arial Unicode MS</vt:lpstr>
      <vt:lpstr>KoPub돋움체_Pro Light</vt:lpstr>
      <vt:lpstr>궁서</vt:lpstr>
      <vt:lpstr>맑은 고딕</vt:lpstr>
      <vt:lpstr>Arial</vt:lpstr>
      <vt:lpstr>Cambria Math</vt:lpstr>
      <vt:lpstr>Office 테마</vt:lpstr>
      <vt:lpstr>PCB 불량 검출 프로젝트</vt:lpstr>
      <vt:lpstr>목차</vt:lpstr>
      <vt:lpstr>PowerPoint 프레젠테이션</vt:lpstr>
      <vt:lpstr>팀원소개</vt:lpstr>
      <vt:lpstr>PCB인쇄회로판 시장규모</vt:lpstr>
      <vt:lpstr>PCB인쇄회로판 시장규모</vt:lpstr>
      <vt:lpstr>문제점</vt:lpstr>
      <vt:lpstr>PowerPoint 프레젠테이션</vt:lpstr>
      <vt:lpstr>개발환경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모델 학습(model fitting)</vt:lpstr>
      <vt:lpstr>모델 학습(model fitting)</vt:lpstr>
      <vt:lpstr>Model History(VGG16)</vt:lpstr>
      <vt:lpstr>혼동 행렬 (Confusion matrix)</vt:lpstr>
      <vt:lpstr>모델 테스트</vt:lpstr>
      <vt:lpstr>PowerPoint 프레젠테이션</vt:lpstr>
      <vt:lpstr>사용한 데이터셋</vt:lpstr>
      <vt:lpstr>사용한 모델</vt:lpstr>
      <vt:lpstr>데이터 전처리</vt:lpstr>
      <vt:lpstr>데이터 전처리</vt:lpstr>
      <vt:lpstr>학습 시킨 PCB 결함 종류</vt:lpstr>
      <vt:lpstr>모델 학습</vt:lpstr>
      <vt:lpstr>결과</vt:lpstr>
      <vt:lpstr>결과</vt:lpstr>
      <vt:lpstr>혼동 행렬 (Confusion matrix)</vt:lpstr>
      <vt:lpstr>Precision(정밀도) Curve </vt:lpstr>
      <vt:lpstr>Recall(재현율) Curve </vt:lpstr>
      <vt:lpstr>Precision(정밀도)와 Recall(재현율)의 관계 </vt:lpstr>
      <vt:lpstr>Precision(정밀도)와 Recall(재현율)의 관계 </vt:lpstr>
      <vt:lpstr>Precision(정밀도)와 Recall(재현율)의 관계 </vt:lpstr>
      <vt:lpstr>F1-score</vt:lpstr>
      <vt:lpstr>PR Curve</vt:lpstr>
      <vt:lpstr>모델 테스트</vt:lpstr>
      <vt:lpstr>발견한 문제점 및 아쉬운 점</vt:lpstr>
      <vt:lpstr>PowerPoint 프레젠테이션</vt:lpstr>
      <vt:lpstr>Computer Skills</vt:lpstr>
      <vt:lpstr>데이터 수집</vt:lpstr>
      <vt:lpstr>데이터 생성</vt:lpstr>
      <vt:lpstr>데이터 증강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데이터 전처리</vt:lpstr>
      <vt:lpstr>Yolov10</vt:lpstr>
      <vt:lpstr>Database</vt:lpstr>
      <vt:lpstr>BigData</vt:lpstr>
      <vt:lpstr>서버</vt:lpstr>
      <vt:lpstr>최종</vt:lpstr>
      <vt:lpstr>구현 결과물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485</cp:revision>
  <dcterms:created xsi:type="dcterms:W3CDTF">2024-09-02T00:53:22Z</dcterms:created>
  <dcterms:modified xsi:type="dcterms:W3CDTF">2024-10-11T03:54:15Z</dcterms:modified>
</cp:coreProperties>
</file>